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4" r:id="rId6"/>
    <p:sldId id="272" r:id="rId7"/>
    <p:sldId id="265" r:id="rId8"/>
    <p:sldId id="266" r:id="rId9"/>
    <p:sldId id="267" r:id="rId10"/>
    <p:sldId id="268" r:id="rId11"/>
    <p:sldId id="270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411297-B907-4B68-93EB-2A6EA4AC7D05}">
          <p14:sldIdLst>
            <p14:sldId id="259"/>
            <p14:sldId id="264"/>
            <p14:sldId id="272"/>
            <p14:sldId id="265"/>
            <p14:sldId id="266"/>
            <p14:sldId id="267"/>
            <p14:sldId id="268"/>
            <p14:sldId id="270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orient="horz" pos="3801" userDrawn="1">
          <p15:clr>
            <a:srgbClr val="A4A3A4"/>
          </p15:clr>
        </p15:guide>
        <p15:guide id="3" orient="horz" pos="950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3664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1568" userDrawn="1">
          <p15:clr>
            <a:srgbClr val="A4A3A4"/>
          </p15:clr>
        </p15:guide>
        <p15:guide id="8" orient="horz" pos="2501" userDrawn="1">
          <p15:clr>
            <a:srgbClr val="A4A3A4"/>
          </p15:clr>
        </p15:guide>
        <p15:guide id="9" pos="2560" userDrawn="1">
          <p15:clr>
            <a:srgbClr val="A4A3A4"/>
          </p15:clr>
        </p15:guide>
        <p15:guide id="10" pos="4736" userDrawn="1">
          <p15:clr>
            <a:srgbClr val="A4A3A4"/>
          </p15:clr>
        </p15:guide>
        <p15:guide id="11" pos="5760" userDrawn="1">
          <p15:clr>
            <a:srgbClr val="A4A3A4"/>
          </p15:clr>
        </p15:guide>
        <p15:guide id="12" orient="horz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Pfaff" initials="SP" lastIdx="3" clrIdx="1"/>
  <p:cmAuthor id="1" name="Balibey, Rene" initials="BR" lastIdx="6" clrIdx="0">
    <p:extLst>
      <p:ext uri="{19B8F6BF-5375-455C-9EA6-DF929625EA0E}">
        <p15:presenceInfo xmlns:p15="http://schemas.microsoft.com/office/powerpoint/2012/main" userId="S-1-5-21-329068152-854245398-839522115-9547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C6C6C6"/>
    <a:srgbClr val="8D1F1B"/>
    <a:srgbClr val="EC9A1E"/>
    <a:srgbClr val="E74A21"/>
    <a:srgbClr val="9D9D9C"/>
    <a:srgbClr val="9D9D9D"/>
    <a:srgbClr val="7F7F7F"/>
    <a:srgbClr val="40404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75F38-91BC-B107-23C0-A35147143C7B}" v="6" dt="2019-09-18T11:12:36.996"/>
    <p1510:client id="{61DA03E0-E9A3-8A61-840A-C9E2E47D3E4E}" v="93" dt="2019-10-08T11:24:27.577"/>
    <p1510:client id="{DA3E8C41-A673-1DEA-E602-3FEAE25B2CC4}" v="6" dt="2019-10-10T08:42:34.223"/>
  </p1510:revLst>
</p1510:revInfo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4"/>
      </p:cViewPr>
      <p:guideLst>
        <p:guide orient="horz" pos="1536"/>
        <p:guide orient="horz" pos="3801"/>
        <p:guide orient="horz" pos="950"/>
        <p:guide pos="7104"/>
        <p:guide pos="3664"/>
        <p:guide pos="576"/>
        <p:guide pos="1568"/>
        <p:guide orient="horz" pos="2501"/>
        <p:guide pos="2560"/>
        <p:guide pos="4736"/>
        <p:guide pos="5760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/>
              </a:rPr>
              <a:pPr/>
              <a:t>11/21/2019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0C4595FF-6E7F-4C41-B8DF-4AE76FC1F07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5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21280" y="4389120"/>
            <a:ext cx="8654205" cy="960120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21277" y="5440680"/>
            <a:ext cx="57912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82880" y="-137160"/>
            <a:ext cx="12557760" cy="7132320"/>
            <a:chOff x="-137160" y="-137160"/>
            <a:chExt cx="9418320" cy="7132320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9656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9656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2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27135" y="468544"/>
            <a:ext cx="10248000" cy="37908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204913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For this template, you would download the image cropped to fit the PPT Presentation Standard 4:3 template.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3336000" cy="777240"/>
          </a:xfrm>
          <a:solidFill>
            <a:schemeClr val="accent2"/>
          </a:solidFill>
        </p:spPr>
        <p:txBody>
          <a:bodyPr lIns="274320" tIns="91440" rIns="91440" bIns="9144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lang="en-US" sz="1000" b="1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>
                <a:solidFill>
                  <a:srgbClr val="FFFFFF"/>
                </a:solidFill>
              </a:rPr>
              <a:t>Business or </a:t>
            </a:r>
            <a:r>
              <a:rPr lang="en-US"/>
              <a:t>Organizational</a:t>
            </a:r>
            <a:r>
              <a:rPr lang="en-US">
                <a:solidFill>
                  <a:srgbClr val="FFFFFF"/>
                </a:solidFill>
              </a:rPr>
              <a:t> Unit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b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08761"/>
            <a:ext cx="5059680" cy="452532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914400" y="1508761"/>
            <a:ext cx="505968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21280" y="1583028"/>
            <a:ext cx="8680703" cy="3123884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0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“Quote goes here.”</a:t>
            </a:r>
          </a:p>
          <a:p>
            <a:pPr lvl="1"/>
            <a:r>
              <a:rPr lang="en-US"/>
              <a:t>Attribution, if needed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621280" y="4389120"/>
            <a:ext cx="8654205" cy="960120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21280" y="5440680"/>
            <a:ext cx="57912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27135" y="468544"/>
            <a:ext cx="10248000" cy="37908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204913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For this template, you would download the image cropped to fit the PPT Presentation Standard 4:3 template.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621280" y="2331720"/>
            <a:ext cx="8654205" cy="2286000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621280" y="4709162"/>
            <a:ext cx="8654205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25" name="Straight Connector 24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6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2621279" y="4389120"/>
            <a:ext cx="8656321" cy="960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600" spc="-100"/>
              <a:t>Thank</a:t>
            </a:r>
            <a:r>
              <a:rPr lang="en-US" sz="3600" spc="-100" baseline="0"/>
              <a:t> you</a:t>
            </a:r>
            <a:endParaRPr lang="en-US" sz="3600" spc="-10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  <p:sp>
        <p:nvSpPr>
          <p:cNvPr id="2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27135" y="468544"/>
            <a:ext cx="10248000" cy="37908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204913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/>
              <a:t>This space is reserved for cropped images only sourced from Novartis Brand Lab at https://</a:t>
            </a:r>
            <a:r>
              <a:rPr lang="en-US" err="1"/>
              <a:t>www.novartisbrandlab.com</a:t>
            </a:r>
            <a:r>
              <a:rPr lang="en-US"/>
              <a:t>/resources/assets/5982</a:t>
            </a:r>
            <a:br>
              <a:rPr lang="en-US"/>
            </a:br>
            <a:r>
              <a:rPr lang="en-US"/>
              <a:t>Once you have chosen your image, select the asset for download from the drop-down menu.                                                        For this template, you would download the image cropped to fit the PPT Presentation Standard 4:3 template.</a:t>
            </a:r>
            <a:br>
              <a:rPr lang="en-US"/>
            </a:br>
            <a:r>
              <a:rPr lang="en-US"/>
              <a:t>Illustrations, graphics or icons are not allowed. Photography must follow our </a:t>
            </a:r>
            <a:r>
              <a:rPr lang="en-US" err="1"/>
              <a:t>monocolor</a:t>
            </a:r>
            <a:r>
              <a:rPr lang="en-US"/>
              <a:t> rule.                                                                 That means for this template in Novartis Blue </a:t>
            </a:r>
            <a:r>
              <a:rPr lang="en-US" err="1"/>
              <a:t>monocolor</a:t>
            </a:r>
            <a:r>
              <a:rPr lang="en-US"/>
              <a:t> theme, choose an image with a pop of Novartis Blue color.</a:t>
            </a:r>
          </a:p>
        </p:txBody>
      </p:sp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621279" y="2331720"/>
            <a:ext cx="8656321" cy="228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3600" spc="-100"/>
              <a:t>Thank</a:t>
            </a:r>
            <a:r>
              <a:rPr lang="en-US" sz="3600" spc="-100" baseline="0"/>
              <a:t> you</a:t>
            </a:r>
            <a:endParaRPr lang="en-US" sz="3600" spc="-10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11810" y="-137160"/>
            <a:ext cx="9265791" cy="7132320"/>
            <a:chOff x="1508857" y="-137160"/>
            <a:chExt cx="6949343" cy="7132320"/>
          </a:xfrm>
        </p:grpSpPr>
        <p:cxnSp>
          <p:nvCxnSpPr>
            <p:cNvPr id="19" name="Straight Connector 18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9659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9659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"/>
            <a:ext cx="2022075" cy="6841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21280" y="2331720"/>
            <a:ext cx="8654205" cy="2286000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21280" y="4709162"/>
            <a:ext cx="8654205" cy="13249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82880" y="-137160"/>
            <a:ext cx="12557760" cy="7132320"/>
            <a:chOff x="-137160" y="-137160"/>
            <a:chExt cx="9418320" cy="7132320"/>
          </a:xfrm>
        </p:grpSpPr>
        <p:cxnSp>
          <p:nvCxnSpPr>
            <p:cNvPr id="22" name="Straight Connector 21"/>
            <p:cNvCxnSpPr/>
            <p:nvPr userDrawn="1"/>
          </p:nvCxnSpPr>
          <p:spPr>
            <a:xfrm flipV="1">
              <a:off x="1508857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508857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9656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9656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18972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16916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18972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-137160" y="9144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26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914400"/>
            <a:ext cx="3336000" cy="777240"/>
          </a:xfrm>
          <a:solidFill>
            <a:schemeClr val="accent2"/>
          </a:solidFill>
        </p:spPr>
        <p:txBody>
          <a:bodyPr lIns="274320" tIns="91440" rIns="91440" bIns="9144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lang="en-US" sz="1000" b="1">
                <a:solidFill>
                  <a:schemeClr val="bg1"/>
                </a:solidFill>
                <a:effectLst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>
                <a:solidFill>
                  <a:srgbClr val="FFFFFF"/>
                </a:solidFill>
              </a:rPr>
              <a:t>Business or </a:t>
            </a:r>
            <a:r>
              <a:rPr lang="en-US"/>
              <a:t>Organizational</a:t>
            </a:r>
            <a:r>
              <a:rPr lang="en-US">
                <a:solidFill>
                  <a:srgbClr val="FFFFFF"/>
                </a:solidFill>
              </a:rPr>
              <a:t> Unit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b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212721133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buSzPct val="100000"/>
              <a:buFont typeface="+mj-lt"/>
              <a:buAutoNum type="arabicPeriod"/>
              <a:defRPr/>
            </a:lvl1pPr>
            <a:lvl2pPr marL="684213" indent="-231775">
              <a:defRPr/>
            </a:lvl2pPr>
            <a:lvl3pPr marL="914400" indent="-230188">
              <a:defRPr/>
            </a:lvl3pPr>
            <a:lvl4pPr marL="1146175" indent="-231775">
              <a:defRPr/>
            </a:lvl4pPr>
            <a:lvl5pPr marL="1368425" indent="-22225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8761"/>
            <a:ext cx="5059680" cy="4525328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508761"/>
            <a:ext cx="5059680" cy="4525328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1792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08761"/>
            <a:ext cx="5059680" cy="4525328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217920" y="1508761"/>
            <a:ext cx="5059680" cy="4023359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1036320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914400" y="2057400"/>
            <a:ext cx="1036320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17920" y="5623561"/>
            <a:ext cx="505968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914400" y="2057400"/>
            <a:ext cx="50596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057400"/>
            <a:ext cx="505968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45008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985760" y="5623561"/>
            <a:ext cx="3291840" cy="41052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2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2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caption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1508761"/>
            <a:ext cx="10363200" cy="45383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Optional picture 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1219200" y="6629400"/>
            <a:ext cx="76200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Business Use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91440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45008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7985760" y="2057400"/>
            <a:ext cx="3291840" cy="347472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noFill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9601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08760"/>
            <a:ext cx="10363200" cy="4526280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25" y="6266014"/>
            <a:ext cx="2194559" cy="30051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251291" y="6448959"/>
            <a:ext cx="5630776" cy="2158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>
                <a:solidFill>
                  <a:schemeClr val="accent2"/>
                </a:solidFill>
              </a:rPr>
              <a:t>Analytics: Biostatistics, Pharmacometrics, Advanced Methodology, and Data Science</a:t>
            </a:r>
            <a:endParaRPr lang="en-US" sz="900" b="0" dirty="0">
              <a:solidFill>
                <a:schemeClr val="accent2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82880" y="-137160"/>
            <a:ext cx="12557760" cy="7132320"/>
            <a:chOff x="-137160" y="-137160"/>
            <a:chExt cx="9418320" cy="7132320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685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458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6858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45820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690372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5087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603504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4572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1991" y="6522182"/>
            <a:ext cx="304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smtClean="0">
                <a:solidFill>
                  <a:srgbClr val="7F7F7F"/>
                </a:solidFill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62" r:id="rId3"/>
    <p:sldLayoutId id="2147483650" r:id="rId4"/>
    <p:sldLayoutId id="214748365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4" r:id="rId12"/>
    <p:sldLayoutId id="2147483673" r:id="rId13"/>
    <p:sldLayoutId id="2147483670" r:id="rId14"/>
    <p:sldLayoutId id="2147483671" r:id="rId15"/>
    <p:sldLayoutId id="2147483669" r:id="rId16"/>
    <p:sldLayoutId id="2147483668" r:id="rId17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Tx/>
        <a:buSzPct val="120000"/>
        <a:buFont typeface="Arial" pitchFamily="34" charset="0"/>
        <a:buChar char="•"/>
        <a:tabLst>
          <a:tab pos="3998913" algn="r"/>
          <a:tab pos="8229600" algn="r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Tx/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mstat.tandfonline.com/doi/full/10.1080/00031305.2017.133648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" r="6450"/>
          <a:stretch>
            <a:fillRect/>
          </a:stretch>
        </p:blipFill>
        <p:spPr>
          <a:xfrm>
            <a:off x="1027135" y="479054"/>
            <a:ext cx="10248000" cy="37908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1280" y="4389120"/>
            <a:ext cx="9139796" cy="960120"/>
          </a:xfrm>
        </p:spPr>
        <p:txBody>
          <a:bodyPr/>
          <a:lstStyle/>
          <a:p>
            <a:r>
              <a:rPr lang="en-US" sz="3000" dirty="0" smtClean="0"/>
              <a:t>Quantitative Sciences in Drug Development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280" y="5262004"/>
            <a:ext cx="8120295" cy="1097280"/>
          </a:xfrm>
        </p:spPr>
        <p:txBody>
          <a:bodyPr vert="horz" lIns="0" tIns="0" rIns="0" bIns="0" spcCol="182880" rtlCol="0" anchor="t">
            <a:noAutofit/>
          </a:bodyPr>
          <a:lstStyle/>
          <a:p>
            <a:r>
              <a:rPr lang="en-US" sz="2000" dirty="0" smtClean="0"/>
              <a:t>University </a:t>
            </a:r>
            <a:r>
              <a:rPr lang="en-US" sz="2000" dirty="0"/>
              <a:t>of </a:t>
            </a:r>
            <a:r>
              <a:rPr lang="en-US" sz="2000" dirty="0" smtClean="0"/>
              <a:t>Nebraska-Lincoln (STAT 810) </a:t>
            </a:r>
            <a:r>
              <a:rPr lang="en-US" sz="2000" dirty="0"/>
              <a:t> </a:t>
            </a:r>
          </a:p>
          <a:p>
            <a:r>
              <a:rPr lang="en-US" sz="2000" dirty="0" smtClean="0"/>
              <a:t>Eric Gibson, PhD</a:t>
            </a:r>
            <a:br>
              <a:rPr lang="en-US" sz="2000" dirty="0" smtClean="0"/>
            </a:br>
            <a:r>
              <a:rPr lang="en-US" sz="2000" dirty="0" smtClean="0"/>
              <a:t>Global Head Analytics</a:t>
            </a:r>
          </a:p>
          <a:p>
            <a:r>
              <a:rPr lang="en-US" sz="1800" b="0" i="1" dirty="0" smtClean="0"/>
              <a:t>November 25, 2019</a:t>
            </a:r>
            <a:endParaRPr lang="en-US" sz="1800" b="0" i="1" dirty="0"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1800" b="0" dirty="0" smtClean="0">
                <a:solidFill>
                  <a:srgbClr val="FFFFFF"/>
                </a:solidFill>
              </a:rPr>
              <a:t>Clinical Development </a:t>
            </a:r>
            <a:br>
              <a:rPr lang="en-US" sz="1800" b="0" dirty="0" smtClean="0">
                <a:solidFill>
                  <a:srgbClr val="FFFFFF"/>
                </a:solidFill>
              </a:rPr>
            </a:br>
            <a:r>
              <a:rPr lang="en-US" sz="1800" b="0" dirty="0" smtClean="0">
                <a:solidFill>
                  <a:srgbClr val="FFFFFF"/>
                </a:solidFill>
              </a:rPr>
              <a:t>and Analytics</a:t>
            </a:r>
            <a:endParaRPr lang="en-US" sz="1800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8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Business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603531" y="3092588"/>
            <a:ext cx="319189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Any Questions?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38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58" y="1565751"/>
            <a:ext cx="10972800" cy="4140500"/>
          </a:xfrm>
        </p:spPr>
        <p:txBody>
          <a:bodyPr>
            <a:noAutofit/>
          </a:bodyPr>
          <a:lstStyle/>
          <a:p>
            <a:pPr marL="284163" indent="-284163">
              <a:spcAft>
                <a:spcPts val="1200"/>
              </a:spcAft>
            </a:pPr>
            <a:r>
              <a:rPr lang="en-US" sz="2400" dirty="0" smtClean="0"/>
              <a:t>I graduated from KSU in 1997 with a PhD in statistics (tuition for my last semester was $564 plus $706 for campus fees).  </a:t>
            </a:r>
            <a:endParaRPr lang="en-US" sz="2400" dirty="0"/>
          </a:p>
          <a:p>
            <a:pPr marL="284163" indent="-284163">
              <a:spcAft>
                <a:spcPts val="1200"/>
              </a:spcAft>
            </a:pPr>
            <a:r>
              <a:rPr lang="en-US" sz="2400" dirty="0" smtClean="0"/>
              <a:t>Today I lead a global team of 450 people across nine countries and </a:t>
            </a:r>
            <a:br>
              <a:rPr lang="en-US" sz="2400" dirty="0" smtClean="0"/>
            </a:br>
            <a:r>
              <a:rPr lang="en-US" sz="2400" dirty="0" smtClean="0"/>
              <a:t>manage a $100m budget. </a:t>
            </a:r>
          </a:p>
          <a:p>
            <a:pPr marL="284163" indent="-284163">
              <a:spcAft>
                <a:spcPts val="1200"/>
              </a:spcAft>
            </a:pPr>
            <a:r>
              <a:rPr lang="en-US" sz="2400" dirty="0" smtClean="0"/>
              <a:t>My team is a diverse group of quantitative scientists with </a:t>
            </a:r>
            <a:r>
              <a:rPr lang="en-US" sz="2400" dirty="0"/>
              <a:t>mixture of </a:t>
            </a:r>
            <a:r>
              <a:rPr lang="en-US" sz="2400" dirty="0" smtClean="0"/>
              <a:t>different specialties </a:t>
            </a:r>
            <a:r>
              <a:rPr lang="en-US" sz="2400" dirty="0"/>
              <a:t>including statistics, pharmacometrics, data science, machine learning, and more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4163" indent="-284163">
              <a:spcAft>
                <a:spcPts val="1200"/>
              </a:spcAft>
            </a:pPr>
            <a:r>
              <a:rPr lang="en-US" sz="2400" dirty="0" smtClean="0"/>
              <a:t>They </a:t>
            </a:r>
            <a:r>
              <a:rPr lang="en-US" sz="2400" dirty="0"/>
              <a:t>are embedded in </a:t>
            </a:r>
            <a:r>
              <a:rPr lang="en-US" sz="2400" dirty="0" smtClean="0"/>
              <a:t>clinical </a:t>
            </a:r>
            <a:r>
              <a:rPr lang="en-US" sz="2400" dirty="0" smtClean="0"/>
              <a:t>projects in </a:t>
            </a:r>
            <a:r>
              <a:rPr lang="en-US" sz="2400" dirty="0" smtClean="0"/>
              <a:t>all phases of development and </a:t>
            </a:r>
            <a:r>
              <a:rPr lang="en-US" sz="2400" dirty="0"/>
              <a:t>collaborate </a:t>
            </a:r>
            <a:r>
              <a:rPr lang="en-US" sz="2400" dirty="0" smtClean="0"/>
              <a:t>with multidisciplinary teams </a:t>
            </a:r>
            <a:r>
              <a:rPr lang="en-US" sz="2400" dirty="0"/>
              <a:t>to design </a:t>
            </a:r>
            <a:r>
              <a:rPr lang="en-US" sz="2400" dirty="0" smtClean="0"/>
              <a:t>and </a:t>
            </a:r>
            <a:r>
              <a:rPr lang="en-US" sz="2400" dirty="0"/>
              <a:t>plan </a:t>
            </a:r>
            <a:r>
              <a:rPr lang="en-US" sz="2400" dirty="0" smtClean="0"/>
              <a:t>programs</a:t>
            </a:r>
            <a:r>
              <a:rPr lang="en-US" sz="2400" dirty="0" smtClean="0"/>
              <a:t>, drive strategy, </a:t>
            </a:r>
            <a:r>
              <a:rPr lang="en-US" sz="2400" dirty="0"/>
              <a:t>and </a:t>
            </a:r>
            <a:r>
              <a:rPr lang="en-US" sz="2400" dirty="0" smtClean="0"/>
              <a:t>make </a:t>
            </a:r>
            <a:r>
              <a:rPr lang="en-US" sz="2400" dirty="0"/>
              <a:t>sound decisions and predictions based on data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4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= diverse quantitative sciences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</a:t>
            </a:fld>
            <a:endParaRPr lang="uk-U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11805"/>
              </p:ext>
            </p:extLst>
          </p:nvPr>
        </p:nvGraphicFramePr>
        <p:xfrm>
          <a:off x="8893868" y="1629630"/>
          <a:ext cx="1987923" cy="3547872"/>
        </p:xfrm>
        <a:graphic>
          <a:graphicData uri="http://schemas.openxmlformats.org/drawingml/2006/table">
            <a:tbl>
              <a:tblPr firstRow="1">
                <a:effectLst>
                  <a:reflection stA="45000" endPos="0" dist="203200" dir="5400000" sy="-100000" algn="bl" rotWithShape="0"/>
                </a:effectLst>
              </a:tblPr>
              <a:tblGrid>
                <a:gridCol w="1987923">
                  <a:extLst>
                    <a:ext uri="{9D8B030D-6E8A-4147-A177-3AD203B41FA5}">
                      <a16:colId xmlns:a16="http://schemas.microsoft.com/office/drawing/2014/main" val="4010474531"/>
                    </a:ext>
                  </a:extLst>
                </a:gridCol>
              </a:tblGrid>
              <a:tr h="90114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Methodology </a:t>
                      </a:r>
                      <a:b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Data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Science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69136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Statistical 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Methodology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9628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Exploratory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Analytics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4831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Translational Technology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80549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Scientific Computing &amp; Consulting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65253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99496" y="1635021"/>
          <a:ext cx="1987923" cy="3136392"/>
        </p:xfrm>
        <a:graphic>
          <a:graphicData uri="http://schemas.openxmlformats.org/drawingml/2006/table">
            <a:tbl>
              <a:tblPr firstRow="1"/>
              <a:tblGrid>
                <a:gridCol w="1987923">
                  <a:extLst>
                    <a:ext uri="{9D8B030D-6E8A-4147-A177-3AD203B41FA5}">
                      <a16:colId xmlns:a16="http://schemas.microsoft.com/office/drawing/2014/main" val="4010474531"/>
                    </a:ext>
                  </a:extLst>
                </a:gridCol>
              </a:tblGrid>
              <a:tr h="90220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Development Biostatistics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69136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Translational Clinical Oncology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9628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Translational Medicines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3489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Discovery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8607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2595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3053076" y="1629100"/>
          <a:ext cx="1987923" cy="4233672"/>
        </p:xfrm>
        <a:graphic>
          <a:graphicData uri="http://schemas.openxmlformats.org/drawingml/2006/table">
            <a:tbl>
              <a:tblPr firstRow="1"/>
              <a:tblGrid>
                <a:gridCol w="1987923">
                  <a:extLst>
                    <a:ext uri="{9D8B030D-6E8A-4147-A177-3AD203B41FA5}">
                      <a16:colId xmlns:a16="http://schemas.microsoft.com/office/drawing/2014/main" val="4010474531"/>
                    </a:ext>
                  </a:extLst>
                </a:gridCol>
              </a:tblGrid>
              <a:tr h="90220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</a:t>
                      </a:r>
                      <a:r>
                        <a:rPr 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Biostatistics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69136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Oncology</a:t>
                      </a: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96281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IHD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4831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25959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24401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 &amp;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Ophtha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978854"/>
                  </a:ext>
                </a:extLst>
              </a:tr>
              <a:tr h="512064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Biosimilar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2177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7377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206656" y="1629100"/>
          <a:ext cx="1367975" cy="3136392"/>
        </p:xfrm>
        <a:graphic>
          <a:graphicData uri="http://schemas.openxmlformats.org/drawingml/2006/table">
            <a:tbl>
              <a:tblPr firstRow="1"/>
              <a:tblGrid>
                <a:gridCol w="1367975">
                  <a:extLst>
                    <a:ext uri="{9D8B030D-6E8A-4147-A177-3AD203B41FA5}">
                      <a16:colId xmlns:a16="http://schemas.microsoft.com/office/drawing/2014/main" val="4010474531"/>
                    </a:ext>
                  </a:extLst>
                </a:gridCol>
              </a:tblGrid>
              <a:tr h="90220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 Phase</a:t>
                      </a:r>
                    </a:p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Biostatistics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69136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Oncology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9628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 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483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Health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842269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2595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740288" y="1622811"/>
          <a:ext cx="1987923" cy="3794760"/>
        </p:xfrm>
        <a:graphic>
          <a:graphicData uri="http://schemas.openxmlformats.org/drawingml/2006/table">
            <a:tbl>
              <a:tblPr firstRow="1"/>
              <a:tblGrid>
                <a:gridCol w="1987923">
                  <a:extLst>
                    <a:ext uri="{9D8B030D-6E8A-4147-A177-3AD203B41FA5}">
                      <a16:colId xmlns:a16="http://schemas.microsoft.com/office/drawing/2014/main" val="4010474531"/>
                    </a:ext>
                  </a:extLst>
                </a:gridCol>
              </a:tblGrid>
              <a:tr h="90220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Pharmacometrics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0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69136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Clinical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69628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Units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Submissions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4831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Biophysics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mpd="sng">
                      <a:solidFill>
                        <a:srgbClr val="0460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57972"/>
                  </a:ext>
                </a:extLst>
              </a:tr>
              <a:tr h="65836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Diagnostics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solidFill>
                        <a:srgbClr val="0460A9"/>
                      </a:solidFill>
                    </a:lnL>
                    <a:lnR w="12700" cmpd="sng">
                      <a:solidFill>
                        <a:srgbClr val="0460A9"/>
                      </a:solidFill>
                    </a:lnR>
                    <a:lnT w="12700" cmpd="sng">
                      <a:solidFill>
                        <a:srgbClr val="0460A9"/>
                      </a:solidFill>
                    </a:lnT>
                    <a:lnB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60020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8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2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914378" rtl="0" eaLnBrk="1" latinLnBrk="0" hangingPunct="1">
                        <a:defRPr sz="12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460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2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63" y="1707183"/>
            <a:ext cx="4604716" cy="351931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MCP-Mod for Contemporary Dose-Finding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04595" y="1591313"/>
            <a:ext cx="1221904" cy="408072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268288" algn="l"/>
                <a:tab pos="360363" algn="l"/>
                <a:tab pos="3998913" algn="r"/>
                <a:tab pos="8229600" algn="r"/>
              </a:tabLst>
            </a:pPr>
            <a:r>
              <a:rPr lang="de-DE" sz="2400" dirty="0" smtClean="0"/>
              <a:t>2002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4" name="Down Arrow 3"/>
          <p:cNvSpPr/>
          <p:nvPr/>
        </p:nvSpPr>
        <p:spPr>
          <a:xfrm>
            <a:off x="909932" y="2071758"/>
            <a:ext cx="811231" cy="3706772"/>
          </a:xfrm>
          <a:prstGeom prst="downArrow">
            <a:avLst>
              <a:gd name="adj1" fmla="val 50000"/>
              <a:gd name="adj2" fmla="val 754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9778" y="1643684"/>
            <a:ext cx="5006536" cy="458587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An internal initiative on model-based </a:t>
            </a:r>
            <a:r>
              <a:rPr lang="de-DE" sz="2200" dirty="0"/>
              <a:t>methods in dose-finding </a:t>
            </a:r>
            <a:r>
              <a:rPr lang="de-DE" sz="2200" dirty="0" smtClean="0"/>
              <a:t>trials.</a:t>
            </a:r>
          </a:p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Scientific and regulatory outreach and via joint research, publications, conferences, committees...</a:t>
            </a:r>
          </a:p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Industry collaboration via training </a:t>
            </a:r>
            <a:r>
              <a:rPr lang="de-DE" sz="2200" dirty="0"/>
              <a:t>(internal and external</a:t>
            </a:r>
            <a:r>
              <a:rPr lang="de-DE" sz="2200" dirty="0" smtClean="0"/>
              <a:t>), software development, and guidance</a:t>
            </a:r>
            <a:r>
              <a:rPr lang="de-DE" sz="2200" dirty="0"/>
              <a:t>.</a:t>
            </a:r>
          </a:p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Qualified by EMA (2014)</a:t>
            </a:r>
          </a:p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/>
              <a:t>Fit-for-purpose by FDA (2016</a:t>
            </a:r>
            <a:r>
              <a:rPr lang="de-DE" sz="2200" dirty="0" smtClean="0"/>
              <a:t>)</a:t>
            </a:r>
          </a:p>
          <a:p>
            <a:pPr marL="231775" indent="-2317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200" dirty="0" smtClean="0"/>
              <a:t>Used in </a:t>
            </a:r>
            <a:r>
              <a:rPr lang="de-DE" sz="2200" dirty="0"/>
              <a:t>&gt;20 Novartis Phase II </a:t>
            </a:r>
            <a:r>
              <a:rPr lang="de-DE" sz="2200" dirty="0" smtClean="0"/>
              <a:t>trials</a:t>
            </a:r>
            <a:endParaRPr lang="de-DE" sz="2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4595" y="5807384"/>
            <a:ext cx="1221904" cy="408072"/>
          </a:xfrm>
          <a:prstGeom prst="rect">
            <a:avLst/>
          </a:prstGeom>
        </p:spPr>
        <p:txBody>
          <a:bodyPr vert="horz" lIns="0" tIns="0" rIns="0" bIns="0" spcCol="182880" rtlCol="0">
            <a:noAutofit/>
          </a:bodyPr>
          <a:lstStyle>
            <a:lvl1pPr marL="228594" indent="-228594" algn="l" defTabSz="914378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813" algn="r"/>
                <a:tab pos="8229395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8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8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8" indent="-228594" algn="l" defTabSz="914378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2" indent="-228594" algn="l" defTabSz="914378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tabLst>
                <a:tab pos="268288" algn="l"/>
                <a:tab pos="360363" algn="l"/>
                <a:tab pos="3998913" algn="r"/>
                <a:tab pos="8229600" algn="r"/>
              </a:tabLst>
            </a:pPr>
            <a:r>
              <a:rPr lang="de-DE" sz="2400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57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31173" y="1549247"/>
            <a:ext cx="6127531" cy="4145280"/>
          </a:xfrm>
        </p:spPr>
        <p:txBody>
          <a:bodyPr>
            <a:no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en-US" sz="2400" b="1" dirty="0" smtClean="0"/>
              <a:t>Should we invest in third phase 3 study?</a:t>
            </a:r>
          </a:p>
          <a:p>
            <a:pPr marL="0" indent="0">
              <a:buNone/>
            </a:pPr>
            <a:r>
              <a:rPr lang="en-US" sz="1900" b="1" dirty="0" smtClean="0"/>
              <a:t>Phase </a:t>
            </a:r>
            <a:r>
              <a:rPr lang="en-US" sz="1900" b="1" dirty="0"/>
              <a:t>2b </a:t>
            </a:r>
            <a:r>
              <a:rPr lang="en-US" sz="1900" b="1" dirty="0" smtClean="0"/>
              <a:t>results </a:t>
            </a:r>
            <a:r>
              <a:rPr lang="en-US" sz="1900" dirty="0" smtClean="0"/>
              <a:t>(visual acuity)</a:t>
            </a:r>
            <a:endParaRPr lang="en-US" sz="1900" dirty="0"/>
          </a:p>
          <a:p>
            <a:pPr marL="346075" indent="-230188"/>
            <a:r>
              <a:rPr lang="en-US" sz="1900" dirty="0" smtClean="0"/>
              <a:t>Significant treatment </a:t>
            </a:r>
            <a:r>
              <a:rPr lang="en-US" sz="1900" dirty="0"/>
              <a:t>effect of 3.71 letters </a:t>
            </a:r>
            <a:endParaRPr lang="en-US" sz="1900" dirty="0" smtClean="0"/>
          </a:p>
          <a:p>
            <a:pPr marL="346075" indent="-230188">
              <a:spcAft>
                <a:spcPts val="900"/>
              </a:spcAft>
            </a:pPr>
            <a:r>
              <a:rPr lang="en-US" sz="1900" dirty="0" smtClean="0"/>
              <a:t>Clinically meaningful = at least 4 letters </a:t>
            </a:r>
            <a:endParaRPr lang="en-US" sz="1900" dirty="0"/>
          </a:p>
          <a:p>
            <a:pPr marL="0" indent="0">
              <a:buNone/>
            </a:pPr>
            <a:r>
              <a:rPr lang="en-US" sz="1900" b="1" dirty="0" smtClean="0"/>
              <a:t>Probability of Success </a:t>
            </a:r>
            <a:r>
              <a:rPr lang="en-US" sz="1900" dirty="0" smtClean="0"/>
              <a:t>(in </a:t>
            </a:r>
            <a:r>
              <a:rPr lang="en-US" sz="1900" dirty="0"/>
              <a:t>phase 3 given </a:t>
            </a:r>
            <a:r>
              <a:rPr lang="en-US" sz="1900" dirty="0" smtClean="0"/>
              <a:t>phase 2) </a:t>
            </a:r>
            <a:endParaRPr lang="en-US" sz="1900" dirty="0"/>
          </a:p>
          <a:p>
            <a:pPr marL="346075" indent="-230188"/>
            <a:r>
              <a:rPr lang="en-US" sz="1900" dirty="0"/>
              <a:t>P(clinically meaningful result in Phase 3) ≈ 20%</a:t>
            </a:r>
          </a:p>
          <a:p>
            <a:pPr marL="346075" indent="-230188">
              <a:spcAft>
                <a:spcPts val="900"/>
              </a:spcAft>
            </a:pPr>
            <a:r>
              <a:rPr lang="en-US" sz="1900" dirty="0"/>
              <a:t>P(significant effect in phase 3) ≈ 50%</a:t>
            </a:r>
          </a:p>
          <a:p>
            <a:pPr marL="0" indent="0">
              <a:buNone/>
            </a:pPr>
            <a:r>
              <a:rPr lang="en-US" sz="1900" b="1" dirty="0" smtClean="0"/>
              <a:t>Revised </a:t>
            </a:r>
            <a:r>
              <a:rPr lang="en-US" sz="1900" b="1" dirty="0" err="1" smtClean="0"/>
              <a:t>PoS</a:t>
            </a:r>
            <a:r>
              <a:rPr lang="en-US" sz="1900" b="1" dirty="0" smtClean="0"/>
              <a:t> </a:t>
            </a:r>
            <a:r>
              <a:rPr lang="en-US" sz="1900" dirty="0" smtClean="0"/>
              <a:t>(2 completed </a:t>
            </a:r>
            <a:r>
              <a:rPr lang="en-US" sz="1900" dirty="0"/>
              <a:t>Phase 3 </a:t>
            </a:r>
            <a:r>
              <a:rPr lang="en-US" sz="1900" dirty="0" smtClean="0"/>
              <a:t>studies)</a:t>
            </a:r>
            <a:endParaRPr lang="en-US" sz="1900" dirty="0"/>
          </a:p>
          <a:p>
            <a:pPr marL="346075" indent="-230188"/>
            <a:r>
              <a:rPr lang="en-US" sz="1900" dirty="0"/>
              <a:t>P(clinically meaningful result in Phase 3) ≈ 3%</a:t>
            </a:r>
          </a:p>
          <a:p>
            <a:pPr marL="346075" indent="-230188"/>
            <a:r>
              <a:rPr lang="en-US" sz="1900" dirty="0"/>
              <a:t>	P(significant effect in a 3rd Phase 3) ≈ 14%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Risk-based Portfolio </a:t>
            </a:r>
            <a:r>
              <a:rPr lang="en-US" dirty="0" smtClean="0"/>
              <a:t>decision making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92" y="1324303"/>
            <a:ext cx="4097165" cy="4880688"/>
          </a:xfrm>
        </p:spPr>
      </p:pic>
    </p:spTree>
    <p:extLst>
      <p:ext uri="{BB962C8B-B14F-4D97-AF65-F5344CB8AC3E}">
        <p14:creationId xmlns:p14="http://schemas.microsoft.com/office/powerpoint/2010/main" val="11713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data science</a:t>
            </a:r>
            <a:endParaRPr lang="en-US" dirty="0"/>
          </a:p>
        </p:txBody>
      </p:sp>
      <p:pic>
        <p:nvPicPr>
          <p:cNvPr id="9" name="Picture 4" descr="Oxford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41" y="1520792"/>
            <a:ext cx="2391652" cy="11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843527" y="2162439"/>
            <a:ext cx="4424641" cy="1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05608" y="1493756"/>
            <a:ext cx="3394075" cy="13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5-year collaboration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projects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96602" y="1605920"/>
            <a:ext cx="2438405" cy="98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cs typeface="Gotham Light"/>
              </a:rPr>
              <a:t>between Novartis and Oxford’s </a:t>
            </a:r>
            <a:br>
              <a:rPr lang="en-US" sz="2400" dirty="0" smtClean="0">
                <a:cs typeface="Gotham Light"/>
              </a:rPr>
            </a:br>
            <a:r>
              <a:rPr lang="en-US" sz="2400" dirty="0" smtClean="0">
                <a:cs typeface="Gotham Light"/>
              </a:rPr>
              <a:t>Big Data Institute</a:t>
            </a:r>
            <a:endParaRPr lang="en-US" sz="2400" dirty="0">
              <a:cs typeface="Gotham Ligh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75039" y="5393112"/>
            <a:ext cx="27640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Gotham Light"/>
              </a:rPr>
              <a:t>Clinical and MRI data from </a:t>
            </a:r>
            <a:r>
              <a:rPr lang="en-US" sz="2000" b="1" dirty="0" smtClean="0">
                <a:cs typeface="Gotham Light"/>
              </a:rPr>
              <a:t>35,000 multiple sclerosis patients</a:t>
            </a:r>
            <a:endParaRPr lang="en-US" sz="2000" b="1" dirty="0">
              <a:cs typeface="Gotham Ligh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240057" y="5399021"/>
            <a:ext cx="270983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Gotham Light"/>
              </a:rPr>
              <a:t>Dermatology and rheumatology data in </a:t>
            </a:r>
            <a:r>
              <a:rPr lang="en-US" sz="2000" b="1" dirty="0" smtClean="0">
                <a:cs typeface="Gotham Light"/>
              </a:rPr>
              <a:t>&gt;11,000 patients </a:t>
            </a:r>
            <a:endParaRPr lang="en-US" sz="2000" dirty="0" smtClean="0">
              <a:cs typeface="Gotham Ligh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cs typeface="Gotham Ligh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8162301" y="3498842"/>
            <a:ext cx="3420099" cy="210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cs typeface="Gotham Light"/>
              </a:rPr>
              <a:t>The statistician plays a critical and central role in working with data wrangling, machine learning, computing, imaging, genomic, clinical, and medical experts.</a:t>
            </a:r>
            <a:endParaRPr lang="en-US" sz="2200" dirty="0">
              <a:cs typeface="Gotham Light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3436237" y="3749532"/>
            <a:ext cx="6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cs typeface="Gotham Light"/>
              </a:rPr>
              <a:t>+</a:t>
            </a:r>
            <a:endParaRPr lang="en-US" sz="6000" dirty="0"/>
          </a:p>
        </p:txBody>
      </p:sp>
      <p:sp>
        <p:nvSpPr>
          <p:cNvPr id="37" name="Rectangle 36"/>
          <p:cNvSpPr/>
          <p:nvPr/>
        </p:nvSpPr>
        <p:spPr>
          <a:xfrm flipH="1">
            <a:off x="7170579" y="3695519"/>
            <a:ext cx="6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cs typeface="Gotham Light"/>
              </a:rPr>
              <a:t>→</a:t>
            </a:r>
            <a:endParaRPr lang="en-US" sz="6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353389" y="2950346"/>
            <a:ext cx="1679377" cy="2362342"/>
            <a:chOff x="516359" y="1237402"/>
            <a:chExt cx="1679377" cy="2362342"/>
          </a:xfrm>
        </p:grpSpPr>
        <p:pic>
          <p:nvPicPr>
            <p:cNvPr id="38" name="Picture 8" descr="D:\data\My Pictures\mri-of-the-brai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4" t="14448" r="45478" b="-637"/>
            <a:stretch/>
          </p:blipFill>
          <p:spPr bwMode="auto">
            <a:xfrm>
              <a:off x="516359" y="1484784"/>
              <a:ext cx="1607369" cy="21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1907704" y="1237402"/>
              <a:ext cx="288032" cy="75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96323" y="3163167"/>
            <a:ext cx="2336383" cy="2134077"/>
            <a:chOff x="3547887" y="548921"/>
            <a:chExt cx="5376597" cy="5928079"/>
          </a:xfrm>
        </p:grpSpPr>
        <p:pic>
          <p:nvPicPr>
            <p:cNvPr id="41" name="Picture 7" descr="STIR-1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7887" y="548921"/>
              <a:ext cx="2112874" cy="592807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045575" y="2381954"/>
              <a:ext cx="320322" cy="48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6044164" y="3045177"/>
              <a:ext cx="320322" cy="48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5980158" y="4517120"/>
              <a:ext cx="191998" cy="48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>
              <a:off x="5147734" y="2724856"/>
              <a:ext cx="896056" cy="255411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 flipV="1">
              <a:off x="4827412" y="3235679"/>
              <a:ext cx="1216378" cy="1411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4763910" y="3236978"/>
              <a:ext cx="1280252" cy="320433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 flipV="1">
              <a:off x="4443986" y="4261092"/>
              <a:ext cx="1472164" cy="448050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pic>
          <p:nvPicPr>
            <p:cNvPr id="49" name="Picture 5" descr="T2-LWS-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89" y="740702"/>
              <a:ext cx="2423495" cy="55682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6364199" y="2532898"/>
              <a:ext cx="1408156" cy="64009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6300192" y="4773149"/>
              <a:ext cx="832092" cy="320036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6364199" y="3172972"/>
              <a:ext cx="1024114" cy="0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 flipV="1">
              <a:off x="6364199" y="2020844"/>
              <a:ext cx="1280142" cy="1152128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5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leadership is </a:t>
            </a:r>
            <a:r>
              <a:rPr lang="en-US" dirty="0" smtClean="0"/>
              <a:t>the </a:t>
            </a:r>
            <a:r>
              <a:rPr lang="en-US" dirty="0" smtClean="0"/>
              <a:t>key ingredient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5472"/>
            <a:ext cx="10972800" cy="4140500"/>
          </a:xfrm>
        </p:spPr>
        <p:txBody>
          <a:bodyPr>
            <a:noAutofit/>
          </a:bodyPr>
          <a:lstStyle/>
          <a:p>
            <a:pPr marL="284163" indent="-284163">
              <a:spcAft>
                <a:spcPts val="1200"/>
              </a:spcAft>
            </a:pPr>
            <a:endParaRPr lang="en-US" dirty="0" smtClean="0"/>
          </a:p>
          <a:p>
            <a:pPr marL="284163" indent="-284163">
              <a:spcAft>
                <a:spcPts val="1200"/>
              </a:spcAft>
            </a:pPr>
            <a:endParaRPr lang="en-US" dirty="0"/>
          </a:p>
          <a:p>
            <a:pPr marL="284163" indent="-284163">
              <a:spcAft>
                <a:spcPts val="1200"/>
              </a:spcAft>
            </a:pPr>
            <a:r>
              <a:rPr lang="en-US" dirty="0" smtClean="0"/>
              <a:t>Scientists </a:t>
            </a:r>
            <a:r>
              <a:rPr lang="en-US" dirty="0"/>
              <a:t>are generating data more rapidly than ever, driving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increasing </a:t>
            </a:r>
            <a:r>
              <a:rPr lang="en-US" dirty="0"/>
              <a:t>need for statistical </a:t>
            </a:r>
            <a:r>
              <a:rPr lang="en-US" dirty="0"/>
              <a:t>skills. </a:t>
            </a:r>
          </a:p>
          <a:p>
            <a:pPr marL="284163" indent="-284163">
              <a:spcAft>
                <a:spcPts val="1200"/>
              </a:spcAft>
            </a:pPr>
            <a:r>
              <a:rPr lang="en-US" dirty="0"/>
              <a:t>They </a:t>
            </a:r>
            <a:r>
              <a:rPr lang="en-US" dirty="0"/>
              <a:t>are </a:t>
            </a:r>
            <a:r>
              <a:rPr lang="en-US" dirty="0"/>
              <a:t>thirsty </a:t>
            </a:r>
            <a:r>
              <a:rPr lang="en-US" dirty="0"/>
              <a:t>for input from statisticians, and </a:t>
            </a:r>
            <a:r>
              <a:rPr lang="en-US" dirty="0"/>
              <a:t>yet we </a:t>
            </a:r>
            <a:r>
              <a:rPr lang="en-US" dirty="0"/>
              <a:t>are not engaging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speaking up in the way we should.</a:t>
            </a:r>
          </a:p>
          <a:p>
            <a:pPr marL="284163" indent="-284163">
              <a:spcAft>
                <a:spcPts val="1200"/>
              </a:spcAft>
            </a:pPr>
            <a:r>
              <a:rPr lang="en-US" dirty="0"/>
              <a:t>While </a:t>
            </a:r>
            <a:r>
              <a:rPr lang="en-US" dirty="0"/>
              <a:t>we see ourselves as “stewards of sound thinking for good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decision-making</a:t>
            </a:r>
            <a:r>
              <a:rPr lang="en-US" dirty="0"/>
              <a:t>,” our stakeholders too often sees us </a:t>
            </a:r>
            <a:r>
              <a:rPr lang="en-US" dirty="0" smtClean="0"/>
              <a:t>as </a:t>
            </a:r>
            <a:r>
              <a:rPr lang="en-US" dirty="0"/>
              <a:t>number </a:t>
            </a:r>
            <a:r>
              <a:rPr lang="en-US" dirty="0"/>
              <a:t>crunchers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4" name="Rectangle 3"/>
          <p:cNvSpPr/>
          <p:nvPr/>
        </p:nvSpPr>
        <p:spPr>
          <a:xfrm>
            <a:off x="2321305" y="2792346"/>
            <a:ext cx="7624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en-US" sz="1400" dirty="0" smtClean="0">
                <a:solidFill>
                  <a:schemeClr val="accent2"/>
                </a:solidFill>
                <a:hlinkClick r:id="rId2"/>
              </a:rPr>
              <a:t>amstat.tandfonline.com/doi/full/10.1080/00031305.2017.1336484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1417320"/>
            <a:ext cx="5875281" cy="1689311"/>
            <a:chOff x="1881353" y="1783904"/>
            <a:chExt cx="8849857" cy="2701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6664" y="1956049"/>
              <a:ext cx="8674546" cy="20638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4817" t="4548" r="6172" b="4806"/>
            <a:stretch/>
          </p:blipFill>
          <p:spPr>
            <a:xfrm>
              <a:off x="1881353" y="1783904"/>
              <a:ext cx="2070538" cy="2701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2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competencies of statistical leadership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8</a:t>
            </a:fld>
            <a:endParaRPr lang="uk-UA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08001" y="1462463"/>
            <a:ext cx="1361139" cy="1278981"/>
            <a:chOff x="1226261" y="1383840"/>
            <a:chExt cx="2226437" cy="2100390"/>
          </a:xfrm>
        </p:grpSpPr>
        <p:sp>
          <p:nvSpPr>
            <p:cNvPr id="10" name="Rectangle 9"/>
            <p:cNvSpPr/>
            <p:nvPr/>
          </p:nvSpPr>
          <p:spPr>
            <a:xfrm>
              <a:off x="1226261" y="1462464"/>
              <a:ext cx="2226437" cy="2021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6261" y="1383840"/>
              <a:ext cx="2226437" cy="60653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Listen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981" y="1997068"/>
              <a:ext cx="1407625" cy="146990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108000" y="3148306"/>
            <a:ext cx="1361139" cy="1240056"/>
            <a:chOff x="4083538" y="1375726"/>
            <a:chExt cx="2236582" cy="2108506"/>
          </a:xfrm>
        </p:grpSpPr>
        <p:sp>
          <p:nvSpPr>
            <p:cNvPr id="9" name="Rectangle 8"/>
            <p:cNvSpPr/>
            <p:nvPr/>
          </p:nvSpPr>
          <p:spPr>
            <a:xfrm>
              <a:off x="4093683" y="1462464"/>
              <a:ext cx="2226437" cy="2021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3683" y="1375726"/>
              <a:ext cx="2226437" cy="6279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dirty="0" smtClean="0">
                  <a:solidFill>
                    <a:schemeClr val="bg1"/>
                  </a:solidFill>
                </a:rPr>
                <a:t>Network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538" y="1988494"/>
              <a:ext cx="2236580" cy="1495738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108000" y="4852048"/>
            <a:ext cx="1361138" cy="1231106"/>
            <a:chOff x="6942743" y="1367607"/>
            <a:chExt cx="2244800" cy="2126707"/>
          </a:xfrm>
        </p:grpSpPr>
        <p:sp>
          <p:nvSpPr>
            <p:cNvPr id="8" name="Rectangle 7"/>
            <p:cNvSpPr/>
            <p:nvPr/>
          </p:nvSpPr>
          <p:spPr>
            <a:xfrm>
              <a:off x="6961105" y="1472548"/>
              <a:ext cx="2226437" cy="2021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61105" y="1367607"/>
              <a:ext cx="2226438" cy="60955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CH" dirty="0">
                  <a:solidFill>
                    <a:schemeClr val="bg1"/>
                  </a:solidFill>
                </a:rPr>
                <a:t>Speak up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743" y="1942089"/>
              <a:ext cx="2244798" cy="1513546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050644" y="1439380"/>
            <a:ext cx="6723980" cy="127727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Learn the language of the science.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Patience</a:t>
            </a:r>
            <a:r>
              <a:rPr lang="en-US" dirty="0" smtClean="0">
                <a:solidFill>
                  <a:schemeClr val="bg1"/>
                </a:solidFill>
              </a:rPr>
              <a:t>, and the p</a:t>
            </a:r>
            <a:r>
              <a:rPr lang="en-US" dirty="0" smtClean="0">
                <a:solidFill>
                  <a:schemeClr val="bg1"/>
                </a:solidFill>
              </a:rPr>
              <a:t>ersistence </a:t>
            </a:r>
            <a:r>
              <a:rPr lang="en-US" dirty="0">
                <a:solidFill>
                  <a:schemeClr val="bg1"/>
                </a:solidFill>
              </a:rPr>
              <a:t>to ask the right questions.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Identify what is important to the problem or design.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0644" y="3157256"/>
            <a:ext cx="6723980" cy="123110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Proactively develop relationships.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Understand the team </a:t>
            </a:r>
            <a:r>
              <a:rPr lang="en-US" dirty="0" smtClean="0">
                <a:solidFill>
                  <a:schemeClr val="bg1"/>
                </a:solidFill>
              </a:rPr>
              <a:t>dynamics, and respect </a:t>
            </a:r>
            <a:r>
              <a:rPr lang="en-US" dirty="0">
                <a:solidFill>
                  <a:schemeClr val="bg1"/>
                </a:solidFill>
              </a:rPr>
              <a:t>your colleagues.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Meet regularly with team members.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0644" y="4852048"/>
            <a:ext cx="6723980" cy="123110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Share </a:t>
            </a:r>
            <a:r>
              <a:rPr lang="en-US" dirty="0">
                <a:solidFill>
                  <a:schemeClr val="bg1"/>
                </a:solidFill>
              </a:rPr>
              <a:t>your ideas in real time.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Prepare your thoughts and ideas.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Strive for </a:t>
            </a:r>
            <a:r>
              <a:rPr lang="en-US" dirty="0" smtClean="0">
                <a:solidFill>
                  <a:schemeClr val="bg1"/>
                </a:solidFill>
              </a:rPr>
              <a:t>simplicity, and adapt </a:t>
            </a:r>
            <a:r>
              <a:rPr lang="en-US" dirty="0">
                <a:solidFill>
                  <a:schemeClr val="bg1"/>
                </a:solidFill>
              </a:rPr>
              <a:t>to your audience.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9" y="1546974"/>
            <a:ext cx="10972800" cy="4140500"/>
          </a:xfrm>
        </p:spPr>
        <p:txBody>
          <a:bodyPr>
            <a:noAutofit/>
          </a:bodyPr>
          <a:lstStyle/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a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 - not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event. </a:t>
            </a:r>
          </a:p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Recognize </a:t>
            </a:r>
            <a:r>
              <a:rPr lang="en-US" sz="2400" dirty="0"/>
              <a:t>that the multidisciplinary team is seeking a clear recommendation from you, so try to avoid ambiguous statements.</a:t>
            </a:r>
          </a:p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This may be simply that “</a:t>
            </a:r>
            <a:r>
              <a:rPr lang="en-US" sz="2400" dirty="0"/>
              <a:t>there isn‘t enough data for a clear determination.”</a:t>
            </a:r>
          </a:p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When two or more statisticians are on the team together, or handing off from one to another, they should align in advance. </a:t>
            </a:r>
          </a:p>
          <a:p>
            <a:pPr marL="284163" indent="-2841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Use </a:t>
            </a:r>
            <a:r>
              <a:rPr lang="en-US" sz="2400" dirty="0"/>
              <a:t>judgment in determining when to press further, and take care not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react </a:t>
            </a:r>
            <a:r>
              <a:rPr lang="en-US" sz="2400" dirty="0" smtClean="0"/>
              <a:t>with a negative attitude – even unintentionally.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3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VIDERPICTUREPATH" val=""/>
  <p:tag name="CHECK" val="LegalDisclaimerNO"/>
</p:tagLst>
</file>

<file path=ppt/theme/theme1.xml><?xml version="1.0" encoding="utf-8"?>
<a:theme xmlns:a="http://schemas.openxmlformats.org/drawingml/2006/main" name="Novartis Presentation Standard Blue Carbon">
  <a:themeElements>
    <a:clrScheme name="Novartis Blue Theme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2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Novartis 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 xmlns="4a1fcf3f-5f22-4dc6-a7cd-4de16eab63e0" xsi:nil="true"/>
    <SharedWithUsers xmlns="e7bde725-77dc-4630-9a92-ac24b237884f">
      <UserInfo>
        <DisplayName>Balibey, Rene</DisplayName>
        <AccountId>15</AccountId>
        <AccountType/>
      </UserInfo>
      <UserInfo>
        <DisplayName>Zannou, Erika</DisplayName>
        <AccountId>40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F72EE66C4374282893B281F90C4E1" ma:contentTypeVersion="10" ma:contentTypeDescription="Create a new document." ma:contentTypeScope="" ma:versionID="61acee1756edcee667115924b61dd106">
  <xsd:schema xmlns:xsd="http://www.w3.org/2001/XMLSchema" xmlns:xs="http://www.w3.org/2001/XMLSchema" xmlns:p="http://schemas.microsoft.com/office/2006/metadata/properties" xmlns:ns2="4a1fcf3f-5f22-4dc6-a7cd-4de16eab63e0" xmlns:ns3="e7bde725-77dc-4630-9a92-ac24b237884f" targetNamespace="http://schemas.microsoft.com/office/2006/metadata/properties" ma:root="true" ma:fieldsID="3cebbafd1f57020fc533156ce1542016" ns2:_="" ns3:_="">
    <xsd:import namespace="4a1fcf3f-5f22-4dc6-a7cd-4de16eab63e0"/>
    <xsd:import namespace="e7bde725-77dc-4630-9a92-ac24b2378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eting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fcf3f-5f22-4dc6-a7cd-4de16eab6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eting" ma:index="10" nillable="true" ma:displayName="Meeting" ma:description="DAC Meeting Date" ma:format="DateTime" ma:internalName="Meeting">
      <xsd:simpleType>
        <xsd:restriction base="dms:DateTim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e725-77dc-4630-9a92-ac24b23788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73F9A-1814-4047-8A77-F922089A01D7}">
  <ds:schemaRefs>
    <ds:schemaRef ds:uri="e7bde725-77dc-4630-9a92-ac24b237884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a1fcf3f-5f22-4dc6-a7cd-4de16eab63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8B8789-B7B2-4B00-AC87-5B2AA8C4C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1fcf3f-5f22-4dc6-a7cd-4de16eab63e0"/>
    <ds:schemaRef ds:uri="e7bde725-77dc-4630-9a92-ac24b23788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E2952D-0996-4E09-9181-9CC46E7048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Novartis Presentation Standard Blue Carbon 12Jun2016</Template>
  <TotalTime>0</TotalTime>
  <Words>524</Words>
  <Application>Microsoft Office PowerPoint</Application>
  <PresentationFormat>Widescreen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Gotham Light</vt:lpstr>
      <vt:lpstr>Wingdings</vt:lpstr>
      <vt:lpstr>Novartis Presentation Standard Blue Carbon</vt:lpstr>
      <vt:lpstr>Quantitative Sciences in Drug Development </vt:lpstr>
      <vt:lpstr>Introduction</vt:lpstr>
      <vt:lpstr>Analytics = diverse quantitative sciences</vt:lpstr>
      <vt:lpstr>MCP-Mod for Contemporary Dose-Finding</vt:lpstr>
      <vt:lpstr>Risk-based Portfolio decision making</vt:lpstr>
      <vt:lpstr>Big data and data science</vt:lpstr>
      <vt:lpstr>Statistical leadership is the key ingredient</vt:lpstr>
      <vt:lpstr>Core competencies of statistical leadership</vt:lpstr>
      <vt:lpstr>Influence...</vt:lpstr>
      <vt:lpstr>Thank you for your attention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is Arial Black 32pt,  on one or two lines</dc:title>
  <dc:creator>Eric Gibson</dc:creator>
  <cp:lastModifiedBy>Gibson, Eric</cp:lastModifiedBy>
  <cp:revision>36</cp:revision>
  <cp:lastPrinted>2017-05-23T16:29:49Z</cp:lastPrinted>
  <dcterms:created xsi:type="dcterms:W3CDTF">2017-03-30T19:25:17Z</dcterms:created>
  <dcterms:modified xsi:type="dcterms:W3CDTF">2019-11-21T19:15:24Z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>Digital Advisory Council (DAC)</vt:lpwstr>
  </property>
  <property fmtid="{D5CDD505-2E9C-101B-9397-08002B2CF9AE}" pid="3" name="ConfidentialityLevel">
    <vt:lpwstr>Business Use Only</vt:lpwstr>
  </property>
  <property fmtid="{D5CDD505-2E9C-101B-9397-08002B2CF9AE}" pid="4" name="HideFooter">
    <vt:bool>false</vt:bool>
  </property>
  <property fmtid="{D5CDD505-2E9C-101B-9397-08002B2CF9AE}" pid="5" name="MSIP_Label_4929bff8-5b33-42aa-95d2-28f72e792cb0_Enabled">
    <vt:lpwstr>True</vt:lpwstr>
  </property>
  <property fmtid="{D5CDD505-2E9C-101B-9397-08002B2CF9AE}" pid="6" name="MSIP_Label_4929bff8-5b33-42aa-95d2-28f72e792cb0_SiteId">
    <vt:lpwstr>f35a6974-607f-47d4-82d7-ff31d7dc53a5</vt:lpwstr>
  </property>
  <property fmtid="{D5CDD505-2E9C-101B-9397-08002B2CF9AE}" pid="7" name="MSIP_Label_4929bff8-5b33-42aa-95d2-28f72e792cb0_Owner">
    <vt:lpwstr>LEBOUBE1@novartis.net</vt:lpwstr>
  </property>
  <property fmtid="{D5CDD505-2E9C-101B-9397-08002B2CF9AE}" pid="8" name="MSIP_Label_4929bff8-5b33-42aa-95d2-28f72e792cb0_SetDate">
    <vt:lpwstr>2019-04-01T20:05:17.9801879Z</vt:lpwstr>
  </property>
  <property fmtid="{D5CDD505-2E9C-101B-9397-08002B2CF9AE}" pid="9" name="MSIP_Label_4929bff8-5b33-42aa-95d2-28f72e792cb0_Name">
    <vt:lpwstr>Business Use Only</vt:lpwstr>
  </property>
  <property fmtid="{D5CDD505-2E9C-101B-9397-08002B2CF9AE}" pid="10" name="MSIP_Label_4929bff8-5b33-42aa-95d2-28f72e792cb0_Application">
    <vt:lpwstr>Microsoft Azure Information Protection</vt:lpwstr>
  </property>
  <property fmtid="{D5CDD505-2E9C-101B-9397-08002B2CF9AE}" pid="11" name="MSIP_Label_4929bff8-5b33-42aa-95d2-28f72e792cb0_Extended_MSFT_Method">
    <vt:lpwstr>Automatic</vt:lpwstr>
  </property>
  <property fmtid="{D5CDD505-2E9C-101B-9397-08002B2CF9AE}" pid="12" name="Confidentiality">
    <vt:lpwstr>Business Use Only</vt:lpwstr>
  </property>
  <property fmtid="{D5CDD505-2E9C-101B-9397-08002B2CF9AE}" pid="13" name="ContentTypeId">
    <vt:lpwstr>0x01010098EF72EE66C4374282893B281F90C4E1</vt:lpwstr>
  </property>
  <property fmtid="{D5CDD505-2E9C-101B-9397-08002B2CF9AE}" pid="14" name="AuthorIds_UIVersion_512">
    <vt:lpwstr>13</vt:lpwstr>
  </property>
  <property fmtid="{D5CDD505-2E9C-101B-9397-08002B2CF9AE}" pid="15" name="AuthorIds_UIVersion_2560">
    <vt:lpwstr>13</vt:lpwstr>
  </property>
</Properties>
</file>