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40" r:id="rId3"/>
  </p:sldMasterIdLst>
  <p:notesMasterIdLst>
    <p:notesMasterId r:id="rId27"/>
  </p:notesMasterIdLst>
  <p:handoutMasterIdLst>
    <p:handoutMasterId r:id="rId28"/>
  </p:handoutMasterIdLst>
  <p:sldIdLst>
    <p:sldId id="256" r:id="rId4"/>
    <p:sldId id="257" r:id="rId5"/>
    <p:sldId id="293" r:id="rId6"/>
    <p:sldId id="281" r:id="rId7"/>
    <p:sldId id="258" r:id="rId8"/>
    <p:sldId id="265" r:id="rId9"/>
    <p:sldId id="262" r:id="rId10"/>
    <p:sldId id="292" r:id="rId11"/>
    <p:sldId id="266" r:id="rId12"/>
    <p:sldId id="273" r:id="rId13"/>
    <p:sldId id="274" r:id="rId14"/>
    <p:sldId id="291" r:id="rId15"/>
    <p:sldId id="267" r:id="rId16"/>
    <p:sldId id="277" r:id="rId17"/>
    <p:sldId id="276" r:id="rId18"/>
    <p:sldId id="279" r:id="rId19"/>
    <p:sldId id="268" r:id="rId20"/>
    <p:sldId id="269" r:id="rId21"/>
    <p:sldId id="270" r:id="rId22"/>
    <p:sldId id="271" r:id="rId23"/>
    <p:sldId id="272" r:id="rId24"/>
    <p:sldId id="286" r:id="rId25"/>
    <p:sldId id="28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562" autoAdjust="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ACDED-48BE-4A8D-A95B-CC111FA0C0C2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EB6F2-763C-4736-9B8C-D66BE8AF4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05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EF7CC-4976-4553-83DA-DBCA4FE8189C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F2851-6F60-46DF-83E4-BE7281C60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2005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s.gov/ooh/math/mathematicians-and-statisticians.htm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hisisstatistics.org/jobs-in-statistics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503629170812126411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urses.lumenlearning.com/boundless-management/chapter/defining-teams-and-teamwork/" TargetMode="Externa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pprichard.com/ask-questions-to-improve-your-leadership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levertap.com/blog/data-science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2851-6F60-46DF-83E4-BE7281C604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83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2851-6F60-46DF-83E4-BE7281C604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39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2851-6F60-46DF-83E4-BE7281C604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42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2851-6F60-46DF-83E4-BE7281C604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72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2851-6F60-46DF-83E4-BE7281C604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82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2851-6F60-46DF-83E4-BE7281C604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79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2851-6F60-46DF-83E4-BE7281C604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31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2851-6F60-46DF-83E4-BE7281C604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035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F2851-6F60-46DF-83E4-BE7281C6049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599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2851-6F60-46DF-83E4-BE7281C604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943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https://www.bls.gov/ooh/math/mathematicians-and-statisticians.htm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F2851-6F60-46DF-83E4-BE7281C6049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57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2851-6F60-46DF-83E4-BE7281C604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323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ASA -</a:t>
            </a:r>
            <a:r>
              <a:rPr lang="en-US" baseline="0" dirty="0" smtClean="0"/>
              <a:t> </a:t>
            </a:r>
            <a:r>
              <a:rPr lang="en-US" dirty="0" smtClean="0">
                <a:hlinkClick r:id="rId3"/>
              </a:rPr>
              <a:t>https://thisisstatistics.org/jobs-in-statistics/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F2851-6F60-46DF-83E4-BE7281C6049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960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https://www.pinterest.com/pin/503629170812126411/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https://courses.lumenlearning.com/boundless-management/chapter/defining-teams-and-teamwork/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F2851-6F60-46DF-83E4-BE7281C6049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614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https://www.skipprichard.com/ask-questions-to-improve-your-leadership/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F2851-6F60-46DF-83E4-BE7281C6049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206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2851-6F60-46DF-83E4-BE7281C6049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47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2851-6F60-46DF-83E4-BE7281C604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48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https://clevertap.com/blog/data-science/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2851-6F60-46DF-83E4-BE7281C604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7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2851-6F60-46DF-83E4-BE7281C604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45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F2851-6F60-46DF-83E4-BE7281C604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97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2851-6F60-46DF-83E4-BE7281C604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25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2851-6F60-46DF-83E4-BE7281C604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72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F2851-6F60-46DF-83E4-BE7281C604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3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2330-F680-41CC-93B0-51D3238CE931}" type="datetime1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4F7-01DE-4087-AA2E-837889CD4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9791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2377-3365-44C9-90FD-55E7539196B7}" type="datetime1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4F7-01DE-4087-AA2E-837889CD4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3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1473-D103-4B44-A988-04B733DCFD32}" type="datetime1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4F7-01DE-4087-AA2E-837889CD48A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8881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FC8C-20DF-4C3A-AC29-071490A41EDD}" type="datetime1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4F7-01DE-4087-AA2E-837889CD4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12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4393A-49BC-416F-A18B-A5B9154BF716}" type="datetime1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4F7-01DE-4087-AA2E-837889CD48A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6619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BAFA-CC2B-4A8D-8ABB-D0562D3B5E2F}" type="datetime1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4F7-01DE-4087-AA2E-837889CD4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47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8410-DFAF-4126-B2A0-BD531D510DE5}" type="datetime1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4F7-01DE-4087-AA2E-837889CD4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74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0695-0A84-4773-89B1-DE08DD5861DB}" type="datetime1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4F7-01DE-4087-AA2E-837889CD4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6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EF288-48B1-419C-8660-5C86D2078503}" type="datetime1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4F7-01DE-4087-AA2E-837889CD4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9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47E0-5A46-42FE-8FEC-71AFA0EEC7EB}" type="datetime1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4F7-01DE-4087-AA2E-837889CD4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24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BF51-7B60-4BE7-ACB5-E51B2685D71B}" type="datetime1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4F7-01DE-4087-AA2E-837889CD4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0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2A7B4-6EA1-4B2B-A368-092EA24064C5}" type="datetime1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4F7-01DE-4087-AA2E-837889CD4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2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B561-8491-44AA-B1A2-FC23C7C60522}" type="datetime1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4F7-01DE-4087-AA2E-837889CD4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18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160F-C645-48B7-82AE-62B2BA697F28}" type="datetime1">
              <a:rPr lang="en-US" smtClean="0"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4F7-01DE-4087-AA2E-837889CD4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5310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F252-785B-4086-ACAE-75A8E8DF2B5D}" type="datetime1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4F7-01DE-4087-AA2E-837889CD4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8982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4F7-01DE-4087-AA2E-837889CD48A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F9155-2043-43ED-91EA-13F1F7692C2E}" type="datetime1">
              <a:rPr lang="en-US" smtClean="0"/>
              <a:t>10/25/2019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9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8EE87-0619-45AF-8434-9F8ACB5A8AB2}" type="datetime1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21534F7-01DE-4087-AA2E-837889CD4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1" r:id="rId1"/>
    <p:sldLayoutId id="2147484642" r:id="rId2"/>
    <p:sldLayoutId id="2147484643" r:id="rId3"/>
    <p:sldLayoutId id="2147484644" r:id="rId4"/>
    <p:sldLayoutId id="2147484645" r:id="rId5"/>
    <p:sldLayoutId id="2147484646" r:id="rId6"/>
    <p:sldLayoutId id="2147484647" r:id="rId7"/>
    <p:sldLayoutId id="2147484648" r:id="rId8"/>
    <p:sldLayoutId id="2147484649" r:id="rId9"/>
    <p:sldLayoutId id="2147484650" r:id="rId10"/>
    <p:sldLayoutId id="2147484651" r:id="rId11"/>
    <p:sldLayoutId id="2147484652" r:id="rId12"/>
    <p:sldLayoutId id="2147484653" r:id="rId13"/>
    <p:sldLayoutId id="2147484654" r:id="rId14"/>
    <p:sldLayoutId id="2147484655" r:id="rId15"/>
    <p:sldLayoutId id="214748465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kipprichard.com/ask-questions-to-improve-your-leadership/" TargetMode="External"/><Relationship Id="rId3" Type="http://schemas.openxmlformats.org/officeDocument/2006/relationships/hyperlink" Target="https://clevertap.com/blog/data-science/" TargetMode="External"/><Relationship Id="rId7" Type="http://schemas.openxmlformats.org/officeDocument/2006/relationships/hyperlink" Target="https://courses.lumenlearning.com/boundless-management/chapter/defining-teams-and-teamwork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interest.com/pin/503629170812126411/" TargetMode="External"/><Relationship Id="rId5" Type="http://schemas.openxmlformats.org/officeDocument/2006/relationships/hyperlink" Target="https://thisisstatistics.org/jobs-in-statistics/" TargetMode="External"/><Relationship Id="rId4" Type="http://schemas.openxmlformats.org/officeDocument/2006/relationships/hyperlink" Target="https://www.bls.gov/ooh/math/mathematicians-and-statisticians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Life as a Data Scientist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Jessica Burow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October 28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2019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9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90" y="1406769"/>
            <a:ext cx="10351736" cy="463977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cs typeface="Arial" panose="020B0604020202020204" pitchFamily="34" charset="0"/>
              </a:rPr>
              <a:t>Data Processing: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dirty="0" smtClean="0">
                <a:cs typeface="Arial" panose="020B0604020202020204" pitchFamily="34" charset="0"/>
              </a:rPr>
              <a:t>Join 3PD to internal data, profile variables and hit rates, view one-way cuts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dirty="0" smtClean="0">
                <a:cs typeface="Arial" panose="020B0604020202020204" pitchFamily="34" charset="0"/>
              </a:rPr>
              <a:t>Handle null values, convert to factor/numeric, split on train/test/validation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cs typeface="Arial" panose="020B0604020202020204" pitchFamily="34" charset="0"/>
              </a:rPr>
              <a:t>Modeling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dirty="0" smtClean="0">
                <a:cs typeface="Arial" panose="020B0604020202020204" pitchFamily="34" charset="0"/>
              </a:rPr>
              <a:t>Grid search hyper-parameter tuning and fitting best LASSO, Elastic Net, Ridge Regression, Random Forest, Gradient Boosting Machines with lowest RMSE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cs typeface="Arial" panose="020B0604020202020204" pitchFamily="34" charset="0"/>
              </a:rPr>
              <a:t>Analysis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 smtClean="0">
                <a:cs typeface="Arial" panose="020B0604020202020204" pitchFamily="34" charset="0"/>
              </a:rPr>
              <a:t>Identify variables </a:t>
            </a:r>
            <a:r>
              <a:rPr lang="en-US" sz="2000" dirty="0">
                <a:cs typeface="Arial" panose="020B0604020202020204" pitchFamily="34" charset="0"/>
              </a:rPr>
              <a:t>that have the most predictive power and the highest impact on the </a:t>
            </a:r>
            <a:r>
              <a:rPr lang="en-US" sz="2000" dirty="0" smtClean="0">
                <a:cs typeface="Arial" panose="020B0604020202020204" pitchFamily="34" charset="0"/>
              </a:rPr>
              <a:t>outcome that are </a:t>
            </a:r>
            <a:r>
              <a:rPr lang="en-US" sz="2000" dirty="0">
                <a:cs typeface="Arial" panose="020B0604020202020204" pitchFamily="34" charset="0"/>
              </a:rPr>
              <a:t>well represented </a:t>
            </a:r>
            <a:r>
              <a:rPr lang="en-US" sz="2000" dirty="0" smtClean="0">
                <a:cs typeface="Arial" panose="020B0604020202020204" pitchFamily="34" charset="0"/>
              </a:rPr>
              <a:t>in the best fit models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000" dirty="0" smtClean="0">
                <a:cs typeface="Arial" panose="020B0604020202020204" pitchFamily="34" charset="0"/>
              </a:rPr>
              <a:t>Test these top variables against the internal model to see if they are significant, improve predictive accuracy, increase the GINI metric and provide lift</a:t>
            </a:r>
          </a:p>
          <a:p>
            <a:pPr marL="914400" lvl="1" indent="-457200">
              <a:buFont typeface="+mj-lt"/>
              <a:buAutoNum type="alphaL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2590" y="482429"/>
            <a:ext cx="9805441" cy="924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Process of Testing 3PD </a:t>
            </a:r>
            <a:r>
              <a:rPr lang="en-US" sz="3200" dirty="0"/>
              <a:t>A</a:t>
            </a:r>
            <a:r>
              <a:rPr lang="en-US" sz="3200" dirty="0" smtClean="0"/>
              <a:t>gainst Internal Models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4F7-01DE-4087-AA2E-837889CD48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7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90" y="1235139"/>
            <a:ext cx="3969240" cy="26611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857" y="1034779"/>
            <a:ext cx="2183769" cy="28614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58" y="3896270"/>
            <a:ext cx="3948443" cy="29279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2640" y="3967176"/>
            <a:ext cx="4017967" cy="278618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22590" y="482429"/>
            <a:ext cx="9805441" cy="924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Various Metrics Used to Assess Performance 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851670" y="963476"/>
            <a:ext cx="35815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Variable Importance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GINI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P-Values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Model Actual vs Predicted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Lift Chart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9759" y="1128156"/>
            <a:ext cx="458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258999" y="1050473"/>
            <a:ext cx="458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1690" y="3756963"/>
            <a:ext cx="458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24254" y="3837035"/>
            <a:ext cx="458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001" y="2942597"/>
            <a:ext cx="5023927" cy="80741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015291" y="2497481"/>
            <a:ext cx="458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643371" y="5795158"/>
            <a:ext cx="243048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Note: These are not actual </a:t>
            </a:r>
            <a:r>
              <a:rPr lang="en-US" sz="1400" b="1" dirty="0" smtClean="0">
                <a:solidFill>
                  <a:srgbClr val="FFFF00"/>
                </a:solidFill>
              </a:rPr>
              <a:t>results </a:t>
            </a:r>
            <a:r>
              <a:rPr lang="en-US" sz="1400" b="1" dirty="0">
                <a:solidFill>
                  <a:srgbClr val="FFFF00"/>
                </a:solidFill>
              </a:rPr>
              <a:t>from </a:t>
            </a:r>
            <a:r>
              <a:rPr lang="en-US" sz="1400" b="1" dirty="0" smtClean="0">
                <a:solidFill>
                  <a:srgbClr val="FFFF00"/>
                </a:solidFill>
              </a:rPr>
              <a:t>The Hartford, but fabricated for example purposes only.</a:t>
            </a:r>
            <a:endParaRPr lang="en-US" sz="1400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4F7-01DE-4087-AA2E-837889CD48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8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165" y="2933511"/>
            <a:ext cx="4399350" cy="2885398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Looking Inside the Role of a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Scientist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5165" y="5172578"/>
            <a:ext cx="9541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5FCBEF"/>
                </a:solidFill>
                <a:ea typeface="+mj-ea"/>
                <a:cs typeface="Arial" panose="020B0604020202020204" pitchFamily="34" charset="0"/>
              </a:rPr>
              <a:t>Application Enhancement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4F7-01DE-4087-AA2E-837889CD48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998" y="550223"/>
            <a:ext cx="8596668" cy="1320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cs typeface="Arial" panose="020B0604020202020204" pitchFamily="34" charset="0"/>
              </a:rPr>
              <a:t>Shiny Application Work Load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998" y="1747520"/>
            <a:ext cx="9051388" cy="412500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Prior colleague built Shiny application in R </a:t>
            </a:r>
          </a:p>
          <a:p>
            <a:pPr lvl="1"/>
            <a:r>
              <a:rPr lang="en-US" sz="2000" dirty="0" smtClean="0"/>
              <a:t>Tool designed for: Product Managers and Territory Analysts</a:t>
            </a:r>
          </a:p>
          <a:p>
            <a:pPr lvl="1"/>
            <a:r>
              <a:rPr lang="en-US" sz="2000" dirty="0" smtClean="0"/>
              <a:t>Purpose of tool: interactively visualize the indicated property and liability risk by state and coverage at a zip and territory level.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My work focused on enhancing the tool</a:t>
            </a:r>
          </a:p>
          <a:p>
            <a:pPr lvl="1"/>
            <a:r>
              <a:rPr lang="en-US" sz="2000" dirty="0" smtClean="0"/>
              <a:t>Updated and analyzed the data</a:t>
            </a:r>
          </a:p>
          <a:p>
            <a:pPr lvl="1"/>
            <a:r>
              <a:rPr lang="en-US" sz="2000" dirty="0" smtClean="0"/>
              <a:t>Analyze the potential power still in the residuals</a:t>
            </a:r>
          </a:p>
          <a:p>
            <a:pPr lvl="1"/>
            <a:r>
              <a:rPr lang="en-US" sz="2000" dirty="0" smtClean="0"/>
              <a:t>Added/removed heat map features</a:t>
            </a:r>
          </a:p>
          <a:p>
            <a:pPr lvl="1"/>
            <a:r>
              <a:rPr lang="en-US" sz="2000" dirty="0" smtClean="0"/>
              <a:t>Incorporated a guided tour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408" y="3534294"/>
            <a:ext cx="2535481" cy="17163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4F7-01DE-4087-AA2E-837889CD48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0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533400"/>
            <a:ext cx="8596668" cy="1320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cs typeface="Arial" panose="020B0604020202020204" pitchFamily="34" charset="0"/>
              </a:rPr>
              <a:t>Design of Tool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617077"/>
            <a:ext cx="9791114" cy="404326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Tool is designed with tabs to:</a:t>
            </a:r>
          </a:p>
          <a:p>
            <a:pPr lvl="1"/>
            <a:r>
              <a:rPr lang="en-US" sz="1800" dirty="0" smtClean="0"/>
              <a:t>Upload State by Coverage (Contents, Building, </a:t>
            </a:r>
            <a:r>
              <a:rPr lang="en-US" sz="1800" dirty="0" err="1" smtClean="0"/>
              <a:t>PremOps</a:t>
            </a:r>
            <a:r>
              <a:rPr lang="en-US" sz="1800" dirty="0" smtClean="0"/>
              <a:t>, Business Interruption)</a:t>
            </a:r>
          </a:p>
          <a:p>
            <a:pPr lvl="1"/>
            <a:r>
              <a:rPr lang="en-US" sz="1800" dirty="0" smtClean="0"/>
              <a:t>View actual vs class plan predicted loss, geography factors, and residuals by territory</a:t>
            </a:r>
          </a:p>
          <a:p>
            <a:pPr lvl="1"/>
            <a:r>
              <a:rPr lang="en-US" sz="1800" dirty="0" smtClean="0"/>
              <a:t>Make territory selections and view heat map factors by peril (tornado, hail, hurricane)</a:t>
            </a:r>
          </a:p>
          <a:p>
            <a:pPr lvl="1"/>
            <a:r>
              <a:rPr lang="en-US" sz="1800" dirty="0" smtClean="0"/>
              <a:t>Output data on zip and territory level</a:t>
            </a:r>
          </a:p>
          <a:p>
            <a:pPr lvl="2"/>
            <a:r>
              <a:rPr lang="en-US" sz="1600" dirty="0" smtClean="0"/>
              <a:t>County, city, quotes, yield, exposures and factors</a:t>
            </a:r>
          </a:p>
          <a:p>
            <a:pPr lvl="1"/>
            <a:r>
              <a:rPr lang="en-US" sz="1800" dirty="0" smtClean="0"/>
              <a:t>View heat maps of geography factors such as </a:t>
            </a:r>
          </a:p>
          <a:p>
            <a:pPr lvl="2"/>
            <a:r>
              <a:rPr lang="en-US" sz="1600" dirty="0" smtClean="0"/>
              <a:t>Population density and other Census information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641834"/>
            <a:ext cx="10960835" cy="77028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4F7-01DE-4087-AA2E-837889CD48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1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97058"/>
            <a:ext cx="8273110" cy="1320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cs typeface="Arial" panose="020B0604020202020204" pitchFamily="34" charset="0"/>
              </a:rPr>
              <a:t>Heat Map </a:t>
            </a:r>
            <a:r>
              <a:rPr lang="en-US" sz="3200" dirty="0">
                <a:cs typeface="Arial" panose="020B0604020202020204" pitchFamily="34" charset="0"/>
              </a:rPr>
              <a:t>U</a:t>
            </a:r>
            <a:r>
              <a:rPr lang="en-US" sz="3200" dirty="0" smtClean="0">
                <a:cs typeface="Arial" panose="020B0604020202020204" pitchFamily="34" charset="0"/>
              </a:rPr>
              <a:t>sed for Making </a:t>
            </a:r>
            <a:r>
              <a:rPr lang="en-US" sz="3200" dirty="0">
                <a:cs typeface="Arial" panose="020B0604020202020204" pitchFamily="34" charset="0"/>
              </a:rPr>
              <a:t>T</a:t>
            </a:r>
            <a:r>
              <a:rPr lang="en-US" sz="3200" dirty="0" smtClean="0">
                <a:cs typeface="Arial" panose="020B0604020202020204" pitchFamily="34" charset="0"/>
              </a:rPr>
              <a:t>erritory </a:t>
            </a:r>
            <a:r>
              <a:rPr lang="en-US" sz="3200" dirty="0">
                <a:cs typeface="Arial" panose="020B0604020202020204" pitchFamily="34" charset="0"/>
              </a:rPr>
              <a:t>S</a:t>
            </a:r>
            <a:r>
              <a:rPr lang="en-US" sz="3200" dirty="0" smtClean="0">
                <a:cs typeface="Arial" panose="020B0604020202020204" pitchFamily="34" charset="0"/>
              </a:rPr>
              <a:t>elections of Nebraska</a:t>
            </a:r>
            <a:endParaRPr lang="en-US" sz="3200" dirty="0"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04" y="2375999"/>
            <a:ext cx="10764868" cy="4125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004" y="1663535"/>
            <a:ext cx="14097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4608" y="1531151"/>
            <a:ext cx="3095264" cy="718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04" y="6187372"/>
            <a:ext cx="2962688" cy="628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5142" y="1646430"/>
            <a:ext cx="2705100" cy="6572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81575" y="2530394"/>
            <a:ext cx="895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Low factor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9281575" y="4049563"/>
            <a:ext cx="1056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High factor</a:t>
            </a:r>
            <a:endParaRPr lang="en-US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1676" y="1617300"/>
            <a:ext cx="2733675" cy="6953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82051" y="4884179"/>
            <a:ext cx="1769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Group territories according to risk of loss.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141515" y="2594890"/>
            <a:ext cx="4476998" cy="281545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endCxn id="14" idx="3"/>
          </p:cNvCxnSpPr>
          <p:nvPr/>
        </p:nvCxnSpPr>
        <p:spPr>
          <a:xfrm flipV="1">
            <a:off x="2326348" y="4998027"/>
            <a:ext cx="470808" cy="48631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7952291" y="4227086"/>
            <a:ext cx="398628" cy="4235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endCxn id="17" idx="3"/>
          </p:cNvCxnSpPr>
          <p:nvPr/>
        </p:nvCxnSpPr>
        <p:spPr>
          <a:xfrm flipV="1">
            <a:off x="2797156" y="4588624"/>
            <a:ext cx="5213513" cy="11388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onut 21"/>
          <p:cNvSpPr/>
          <p:nvPr/>
        </p:nvSpPr>
        <p:spPr>
          <a:xfrm>
            <a:off x="7157389" y="4716720"/>
            <a:ext cx="641175" cy="562614"/>
          </a:xfrm>
          <a:prstGeom prst="donu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endCxn id="22" idx="2"/>
          </p:cNvCxnSpPr>
          <p:nvPr/>
        </p:nvCxnSpPr>
        <p:spPr>
          <a:xfrm flipV="1">
            <a:off x="2671443" y="4998027"/>
            <a:ext cx="4485946" cy="97045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4F7-01DE-4087-AA2E-837889CD48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8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712" y="469113"/>
            <a:ext cx="9381067" cy="1148862"/>
          </a:xfrm>
        </p:spPr>
        <p:txBody>
          <a:bodyPr>
            <a:noAutofit/>
          </a:bodyPr>
          <a:lstStyle/>
          <a:p>
            <a:r>
              <a:rPr lang="en-US" sz="3200" dirty="0">
                <a:cs typeface="Arial" panose="020B0604020202020204" pitchFamily="34" charset="0"/>
              </a:rPr>
              <a:t>Heat </a:t>
            </a:r>
            <a:r>
              <a:rPr lang="en-US" sz="3200" dirty="0" smtClean="0">
                <a:cs typeface="Arial" panose="020B0604020202020204" pitchFamily="34" charset="0"/>
              </a:rPr>
              <a:t>Map </a:t>
            </a:r>
            <a:r>
              <a:rPr lang="en-US" sz="3200" dirty="0">
                <a:cs typeface="Arial" panose="020B0604020202020204" pitchFamily="34" charset="0"/>
              </a:rPr>
              <a:t>of </a:t>
            </a:r>
            <a:r>
              <a:rPr lang="en-US" sz="3200" dirty="0" smtClean="0">
                <a:cs typeface="Arial" panose="020B0604020202020204" pitchFamily="34" charset="0"/>
              </a:rPr>
              <a:t>Geography Factors: </a:t>
            </a:r>
            <a:r>
              <a:rPr lang="en-US" sz="3200" dirty="0">
                <a:cs typeface="Arial" panose="020B0604020202020204" pitchFamily="34" charset="0"/>
              </a:rPr>
              <a:t>F</a:t>
            </a:r>
            <a:r>
              <a:rPr lang="en-US" sz="3200" dirty="0" smtClean="0">
                <a:cs typeface="Arial" panose="020B0604020202020204" pitchFamily="34" charset="0"/>
              </a:rPr>
              <a:t>requency of Loss </a:t>
            </a:r>
            <a:r>
              <a:rPr lang="en-US" sz="3200" dirty="0">
                <a:cs typeface="Arial" panose="020B0604020202020204" pitchFamily="34" charset="0"/>
              </a:rPr>
              <a:t>R</a:t>
            </a:r>
            <a:r>
              <a:rPr lang="en-US" sz="3200" dirty="0" smtClean="0">
                <a:cs typeface="Arial" panose="020B0604020202020204" pitchFamily="34" charset="0"/>
              </a:rPr>
              <a:t>elative to Population </a:t>
            </a:r>
            <a:r>
              <a:rPr lang="en-US" sz="3200" dirty="0">
                <a:cs typeface="Arial" panose="020B0604020202020204" pitchFamily="34" charset="0"/>
              </a:rPr>
              <a:t>D</a:t>
            </a:r>
            <a:r>
              <a:rPr lang="en-US" sz="3200" dirty="0" smtClean="0">
                <a:cs typeface="Arial" panose="020B0604020202020204" pitchFamily="34" charset="0"/>
              </a:rPr>
              <a:t>ensity in Nebraska</a:t>
            </a:r>
            <a:endParaRPr lang="en-US" sz="3200" dirty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40" y="2327590"/>
            <a:ext cx="8241852" cy="41158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840" y="1667982"/>
            <a:ext cx="1762125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1541" y="1615595"/>
            <a:ext cx="3038475" cy="714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8274" y="1670365"/>
            <a:ext cx="2705100" cy="657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84692" y="2636322"/>
            <a:ext cx="895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Low factor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984691" y="3432046"/>
            <a:ext cx="1056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High factor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9063937" y="4170235"/>
            <a:ext cx="16326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Higher frequency of loss where the population is dense.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2223" y="1632265"/>
            <a:ext cx="2733675" cy="69532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7920842" y="4381995"/>
            <a:ext cx="600699" cy="6650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40898" y="4908899"/>
            <a:ext cx="600699" cy="5775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endCxn id="11" idx="6"/>
          </p:cNvCxnSpPr>
          <p:nvPr/>
        </p:nvCxnSpPr>
        <p:spPr>
          <a:xfrm flipH="1">
            <a:off x="8521541" y="4678878"/>
            <a:ext cx="542396" cy="356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3" idx="6"/>
          </p:cNvCxnSpPr>
          <p:nvPr/>
        </p:nvCxnSpPr>
        <p:spPr>
          <a:xfrm flipH="1">
            <a:off x="7841597" y="4929720"/>
            <a:ext cx="1222340" cy="2679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4F7-01DE-4087-AA2E-837889CD48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6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54856"/>
            <a:ext cx="8373529" cy="114886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How the University of Nebraska has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Aided me in my Career Growth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033979"/>
            <a:ext cx="9521743" cy="4212076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latin typeface="+mj-lt"/>
                <a:cs typeface="Arial" panose="020B0604020202020204" pitchFamily="34" charset="0"/>
              </a:rPr>
              <a:t>Graduate school was a lesson in having patience for delayed rewards</a:t>
            </a:r>
          </a:p>
          <a:p>
            <a:pPr lvl="1"/>
            <a:r>
              <a:rPr lang="en-US" sz="2000" dirty="0" smtClean="0">
                <a:latin typeface="+mj-lt"/>
                <a:cs typeface="Arial" panose="020B0604020202020204" pitchFamily="34" charset="0"/>
              </a:rPr>
              <a:t>Self-teaching and utilizing “Google University”</a:t>
            </a:r>
          </a:p>
          <a:p>
            <a:pPr lvl="1"/>
            <a:r>
              <a:rPr lang="en-US" sz="2000" dirty="0">
                <a:latin typeface="+mj-lt"/>
                <a:cs typeface="Arial" panose="020B0604020202020204" pitchFamily="34" charset="0"/>
              </a:rPr>
              <a:t>Establishing a community 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to share ideas and support</a:t>
            </a:r>
          </a:p>
          <a:p>
            <a:pPr lvl="1"/>
            <a:r>
              <a:rPr lang="en-US" sz="2000" dirty="0" smtClean="0">
                <a:latin typeface="+mj-lt"/>
                <a:cs typeface="Arial" panose="020B0604020202020204" pitchFamily="34" charset="0"/>
              </a:rPr>
              <a:t>Finding balance with the 15-15-15 rule</a:t>
            </a:r>
          </a:p>
          <a:p>
            <a:r>
              <a:rPr lang="en-US" sz="2400" dirty="0" smtClean="0">
                <a:latin typeface="+mj-lt"/>
                <a:cs typeface="Arial" panose="020B0604020202020204" pitchFamily="34" charset="0"/>
              </a:rPr>
              <a:t>Understanding 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the foundational concepts of 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Statistics, how to properly build a model, interpret the results, and to communicate them in layman’s terms.</a:t>
            </a:r>
          </a:p>
          <a:p>
            <a:r>
              <a:rPr lang="en-US" sz="2400" dirty="0" smtClean="0">
                <a:latin typeface="+mj-lt"/>
                <a:cs typeface="Arial" panose="020B0604020202020204" pitchFamily="34" charset="0"/>
              </a:rPr>
              <a:t>Learning R and SAS</a:t>
            </a:r>
          </a:p>
          <a:p>
            <a:r>
              <a:rPr lang="en-US" sz="2400" dirty="0" smtClean="0">
                <a:latin typeface="+mj-lt"/>
                <a:cs typeface="Arial" panose="020B0604020202020204" pitchFamily="34" charset="0"/>
              </a:rPr>
              <a:t>Teaching Undergraduates gave me courage to speak in front of business partners and developed my presentation skills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4F7-01DE-4087-AA2E-837889CD48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5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82743"/>
            <a:ext cx="9718692" cy="78310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I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Wish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Would Have Learned in School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65168"/>
            <a:ext cx="8888697" cy="4198008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>
                <a:latin typeface="+mj-lt"/>
                <a:cs typeface="Arial" panose="020B0604020202020204" pitchFamily="34" charset="0"/>
              </a:rPr>
              <a:t>More robust data handling and preparation, millions of rows and hundreds of columns of data </a:t>
            </a:r>
          </a:p>
          <a:p>
            <a:endParaRPr lang="en-US" sz="2200" dirty="0" smtClean="0">
              <a:latin typeface="+mj-lt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+mj-lt"/>
                <a:cs typeface="Arial" panose="020B0604020202020204" pitchFamily="34" charset="0"/>
              </a:rPr>
              <a:t>Greater proficiency in programming to develop applications for our internal business partners, including automated model testing or creating a tool for heat maps in Shiny, etc.</a:t>
            </a:r>
          </a:p>
          <a:p>
            <a:endParaRPr lang="en-US" sz="2200" dirty="0" smtClean="0">
              <a:latin typeface="+mj-lt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+mj-lt"/>
                <a:cs typeface="Arial" panose="020B0604020202020204" pitchFamily="34" charset="0"/>
              </a:rPr>
              <a:t>Broader horizons in cutting-edge technology</a:t>
            </a:r>
          </a:p>
          <a:p>
            <a:pPr lvl="1"/>
            <a:r>
              <a:rPr lang="en-US" sz="1900" dirty="0" smtClean="0">
                <a:latin typeface="+mj-lt"/>
                <a:cs typeface="Arial" panose="020B0604020202020204" pitchFamily="34" charset="0"/>
              </a:rPr>
              <a:t>Concepts such as Artificial Intelligence, Neural Network Analysis, Natural Language Processing, Tree-Based Methods</a:t>
            </a:r>
          </a:p>
          <a:p>
            <a:pPr lvl="1"/>
            <a:r>
              <a:rPr lang="en-US" sz="1900" dirty="0" smtClean="0">
                <a:latin typeface="+mj-lt"/>
                <a:cs typeface="Arial" panose="020B0604020202020204" pitchFamily="34" charset="0"/>
              </a:rPr>
              <a:t>Tools such as GitHub, the Cloud, Hadoop, Spark, Python, etc.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4F7-01DE-4087-AA2E-837889CD48A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37" y="497991"/>
            <a:ext cx="9395134" cy="13208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Current and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Diverse Opportunities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Statisticians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316" y="1817858"/>
            <a:ext cx="8640956" cy="4068759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Plenty!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Where there is data, Statisticians will be of value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According to the Bureau of Labor Statistics, the Job Outlook for Statisticians from 2018-28 is 30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</a:p>
          <a:p>
            <a:pPr lvl="1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 are in an age of booming data across all sectors, within corporate, academia, government, etc.</a:t>
            </a:r>
          </a:p>
          <a:p>
            <a:pPr lvl="1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companies and organizations that will stay afloat are the ones that extract key insights from data to improve their processes.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4F7-01DE-4087-AA2E-837889CD48A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4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04573"/>
            <a:ext cx="8897565" cy="156071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23861"/>
            <a:ext cx="9422009" cy="3880773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Looking inside the role of a Data Scientist</a:t>
            </a:r>
          </a:p>
          <a:p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How the University of Nebraska has aided in my career growth</a:t>
            </a:r>
          </a:p>
          <a:p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What I wish I would have learned in school</a:t>
            </a:r>
          </a:p>
          <a:p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 and diverse opportunities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statisticians</a:t>
            </a: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Tips for the journey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4F7-01DE-4087-AA2E-837889CD48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8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205" y="504824"/>
            <a:ext cx="10506481" cy="13208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Current and Diverse Opportunities for Statisticians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334" y="1586474"/>
            <a:ext cx="4388893" cy="4547879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Public Service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Presidential Campaign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Census Bureau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Human Rights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Crime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Health &amp; Wellness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Clinical Trials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Animal Health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Environment &amp; Science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Marine Life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Biostatistics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Agriculture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99168" y="1586474"/>
            <a:ext cx="4736718" cy="43246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Cloud-computing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Internet Search Engine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Software development and testing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Social Media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Other Industries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Economics &amp; Finance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Industrial Manufacturing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4F7-01DE-4087-AA2E-837889CD48A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3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Tips for the journey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56175"/>
            <a:ext cx="8657123" cy="446084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Build a network of peers to lean on and grow with during grad school.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 patient – solving problems in grad school is like sucking on a giant jaw breaker… it could take all day and multiple sheets of paper to solve ONE problem… and when you’ve reached the end of your rope, tie a knot and hang on.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Don’t hesitate to ask questions. And even after grad school you must always be continually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and developing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 skills to stay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relevant.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Take courses outside of the Statistics department to learn about interdisciplinary work or enhance your programming and data skills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Expand your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horizons and travel across the country or abroad for an internship... The best time to start applying is October.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3840334"/>
            <a:ext cx="2820760" cy="2836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2207" y="189091"/>
            <a:ext cx="2717457" cy="258229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4F7-01DE-4087-AA2E-837889CD48A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0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67" y="624996"/>
            <a:ext cx="7499131" cy="562434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3433" y="4914314"/>
            <a:ext cx="6243970" cy="89564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Questions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4F7-01DE-4087-AA2E-837889CD48A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6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965430" cy="3880773"/>
          </a:xfrm>
        </p:spPr>
        <p:txBody>
          <a:bodyPr/>
          <a:lstStyle/>
          <a:p>
            <a:r>
              <a:rPr lang="en-US" dirty="0"/>
              <a:t>The Hartford Financial Services Group, Inc</a:t>
            </a:r>
            <a:r>
              <a:rPr lang="en-US" dirty="0" smtClean="0"/>
              <a:t>.</a:t>
            </a: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://clevertap.com/blog/data-science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(slide 4)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www.bls.gov/ooh/math/mathematicians-and-statisticians.htm</a:t>
            </a:r>
            <a:r>
              <a:rPr lang="en-US" dirty="0" smtClean="0"/>
              <a:t> (slide 19)</a:t>
            </a:r>
          </a:p>
          <a:p>
            <a:r>
              <a:rPr lang="en-US" dirty="0">
                <a:hlinkClick r:id="rId5"/>
              </a:rPr>
              <a:t>https://thisisstatistics.org/jobs-in-statistics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(slide 20)</a:t>
            </a:r>
          </a:p>
          <a:p>
            <a:r>
              <a:rPr lang="en-US" dirty="0">
                <a:hlinkClick r:id="rId6"/>
              </a:rPr>
              <a:t>https://www.pinterest.com/pin/503629170812126411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(slide 21)</a:t>
            </a:r>
          </a:p>
          <a:p>
            <a:r>
              <a:rPr lang="en-US" dirty="0">
                <a:hlinkClick r:id="rId7"/>
              </a:rPr>
              <a:t>https://courses.lumenlearning.com/boundless-management/chapter/defining-teams-and-teamwork</a:t>
            </a:r>
            <a:r>
              <a:rPr lang="en-US" dirty="0" smtClean="0">
                <a:hlinkClick r:id="rId7"/>
              </a:rPr>
              <a:t>/</a:t>
            </a:r>
            <a:r>
              <a:rPr lang="en-US" dirty="0" smtClean="0"/>
              <a:t> (slide 21)</a:t>
            </a:r>
          </a:p>
          <a:p>
            <a:r>
              <a:rPr lang="en-US" dirty="0">
                <a:hlinkClick r:id="rId8"/>
              </a:rPr>
              <a:t>https://www.skipprichard.com/ask-questions-to-improve-your-leadership</a:t>
            </a:r>
            <a:r>
              <a:rPr lang="en-US" dirty="0" smtClean="0">
                <a:hlinkClick r:id="rId8"/>
              </a:rPr>
              <a:t>/</a:t>
            </a:r>
            <a:r>
              <a:rPr lang="en-US" dirty="0" smtClean="0"/>
              <a:t> (slide 22)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4F7-01DE-4087-AA2E-837889CD48A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165" y="2933511"/>
            <a:ext cx="4399350" cy="2885398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Looking Inside the Role of a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Scientist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4F7-01DE-4087-AA2E-837889CD48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5108" y="0"/>
            <a:ext cx="2311526" cy="2126456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Data Science?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087" y="234607"/>
            <a:ext cx="7095436" cy="641318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4F7-01DE-4087-AA2E-837889CD48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3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61" y="3499591"/>
            <a:ext cx="6229779" cy="3170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61" y="1613940"/>
            <a:ext cx="1925646" cy="1934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2" y="469826"/>
            <a:ext cx="8930901" cy="1320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My Work Experience Since Graduation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7092" y="3499591"/>
            <a:ext cx="5322311" cy="2989219"/>
          </a:xfrm>
        </p:spPr>
        <p:txBody>
          <a:bodyPr>
            <a:normAutofit/>
          </a:bodyPr>
          <a:lstStyle/>
          <a:p>
            <a:pPr lvl="1"/>
            <a:endParaRPr lang="en-US" sz="1800" dirty="0" smtClean="0"/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Worked on the following teams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Small Commercial (SC) Data Science: </a:t>
            </a:r>
          </a:p>
          <a:p>
            <a:pPr lvl="2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Underwriting</a:t>
            </a:r>
          </a:p>
          <a:p>
            <a:pPr lvl="2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Property &amp; Liability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Claims Data Science</a:t>
            </a:r>
          </a:p>
          <a:p>
            <a:endParaRPr lang="en-US" sz="2000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951992" y="1130226"/>
            <a:ext cx="7401830" cy="2649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800" dirty="0" smtClean="0"/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Employed by The Hartford Insurance Company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Data Science Summer Intern - 2015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Associate Data Scientist - August 2016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Data Scientist - March 2018</a:t>
            </a:r>
          </a:p>
          <a:p>
            <a:endParaRPr lang="en-US" sz="2000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4F7-01DE-4087-AA2E-837889CD48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8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188" y="493002"/>
            <a:ext cx="10515600" cy="1042859"/>
          </a:xfrm>
        </p:spPr>
        <p:txBody>
          <a:bodyPr>
            <a:normAutofit/>
          </a:bodyPr>
          <a:lstStyle/>
          <a:p>
            <a:r>
              <a:rPr lang="en-US" sz="3200" dirty="0" smtClean="0">
                <a:cs typeface="Arial" panose="020B0604020202020204" pitchFamily="34" charset="0"/>
              </a:rPr>
              <a:t>High Level </a:t>
            </a:r>
            <a:r>
              <a:rPr lang="en-US" sz="3200" dirty="0">
                <a:cs typeface="Arial" panose="020B0604020202020204" pitchFamily="34" charset="0"/>
              </a:rPr>
              <a:t>O</a:t>
            </a:r>
            <a:r>
              <a:rPr lang="en-US" sz="3200" dirty="0" smtClean="0">
                <a:cs typeface="Arial" panose="020B0604020202020204" pitchFamily="34" charset="0"/>
              </a:rPr>
              <a:t>verview of </a:t>
            </a:r>
            <a:r>
              <a:rPr lang="en-US" sz="3200" dirty="0">
                <a:cs typeface="Arial" panose="020B0604020202020204" pitchFamily="34" charset="0"/>
              </a:rPr>
              <a:t>m</a:t>
            </a:r>
            <a:r>
              <a:rPr lang="en-US" sz="3200" dirty="0" smtClean="0">
                <a:cs typeface="Arial" panose="020B0604020202020204" pitchFamily="34" charset="0"/>
              </a:rPr>
              <a:t>y Job at The Hartford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188" y="4594666"/>
            <a:ext cx="4334301" cy="1995748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Work</a:t>
            </a:r>
          </a:p>
          <a:p>
            <a:pPr lvl="1"/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Testing Third Party Data (3PD)</a:t>
            </a:r>
          </a:p>
          <a:p>
            <a:pPr lvl="1"/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Enhancement</a:t>
            </a:r>
          </a:p>
          <a:p>
            <a:pPr lvl="1"/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Class Plan Ratemaking</a:t>
            </a:r>
          </a:p>
          <a:p>
            <a:pPr lvl="1"/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Model Maintenance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67063" y="4594666"/>
            <a:ext cx="4831308" cy="16471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Small Commercial Property &amp; Liability</a:t>
            </a:r>
          </a:p>
          <a:p>
            <a:pPr lvl="2">
              <a:spcBef>
                <a:spcPts val="0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Policyholder level data</a:t>
            </a:r>
          </a:p>
          <a:p>
            <a:pPr lvl="2">
              <a:spcBef>
                <a:spcPts val="0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Up-to 30+ million rows/1,000 columns</a:t>
            </a:r>
          </a:p>
          <a:p>
            <a:endParaRPr lang="en-US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6188" y="1535861"/>
            <a:ext cx="5764409" cy="3421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Insurance Business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 Underwriting</a:t>
            </a:r>
          </a:p>
          <a:p>
            <a:pPr lvl="2">
              <a:spcBef>
                <a:spcPts val="0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Predicting loss ratio of long term customer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 Property &amp; Liability Coverages</a:t>
            </a:r>
          </a:p>
          <a:p>
            <a:pPr lvl="2">
              <a:spcBef>
                <a:spcPts val="0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Building, Contents, Premises &amp; Operations, Business Interruption, etc.</a:t>
            </a:r>
          </a:p>
          <a:p>
            <a:pPr lvl="2">
              <a:spcBef>
                <a:spcPts val="0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Predicting frequency and severity of loss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Claims (Personal and Commercial Lines)</a:t>
            </a:r>
          </a:p>
          <a:p>
            <a:pPr lvl="2">
              <a:spcBef>
                <a:spcPts val="0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Auto, Property, Workers Compensation, Group Benefits</a:t>
            </a:r>
          </a:p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67063" y="1535861"/>
            <a:ext cx="5054725" cy="2942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dirty="0" smtClean="0"/>
              <a:t>Modeling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Linear Regression: </a:t>
            </a:r>
          </a:p>
          <a:p>
            <a:pPr lvl="2">
              <a:spcBef>
                <a:spcPts val="0"/>
              </a:spcBef>
            </a:pPr>
            <a:r>
              <a:rPr lang="en-US" sz="1600" dirty="0" smtClean="0"/>
              <a:t>Generalized Linear (Mixed) Models 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Regularization: </a:t>
            </a:r>
          </a:p>
          <a:p>
            <a:pPr lvl="2">
              <a:spcBef>
                <a:spcPts val="0"/>
              </a:spcBef>
            </a:pPr>
            <a:r>
              <a:rPr lang="en-US" sz="1600" dirty="0" smtClean="0"/>
              <a:t>Least Absolute Shrinkage and Selection Operator (LASSO)</a:t>
            </a:r>
          </a:p>
          <a:p>
            <a:pPr lvl="2">
              <a:spcBef>
                <a:spcPts val="0"/>
              </a:spcBef>
            </a:pPr>
            <a:r>
              <a:rPr lang="en-US" sz="1600" dirty="0" smtClean="0"/>
              <a:t>Ridge Regression</a:t>
            </a:r>
          </a:p>
          <a:p>
            <a:pPr lvl="2">
              <a:spcBef>
                <a:spcPts val="0"/>
              </a:spcBef>
            </a:pPr>
            <a:r>
              <a:rPr lang="en-US" sz="1600" dirty="0" smtClean="0"/>
              <a:t>Elastic Net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Ensemble:</a:t>
            </a:r>
          </a:p>
          <a:p>
            <a:pPr lvl="2">
              <a:spcBef>
                <a:spcPts val="0"/>
              </a:spcBef>
            </a:pPr>
            <a:r>
              <a:rPr lang="en-US" sz="1600" dirty="0" smtClean="0"/>
              <a:t>Random Forest</a:t>
            </a:r>
          </a:p>
          <a:p>
            <a:pPr lvl="2">
              <a:spcBef>
                <a:spcPts val="0"/>
              </a:spcBef>
            </a:pPr>
            <a:r>
              <a:rPr lang="en-US" sz="1600" dirty="0" smtClean="0"/>
              <a:t>Gradient Boosting Machine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4F7-01DE-4087-AA2E-837889CD48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2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070" y="5041829"/>
            <a:ext cx="1616887" cy="15096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615" y="362160"/>
            <a:ext cx="2341657" cy="869326"/>
          </a:xfrm>
        </p:spPr>
        <p:txBody>
          <a:bodyPr>
            <a:normAutofit/>
          </a:bodyPr>
          <a:lstStyle/>
          <a:p>
            <a:r>
              <a:rPr lang="en-US" sz="3200" dirty="0" smtClean="0">
                <a:cs typeface="Arial" panose="020B0604020202020204" pitchFamily="34" charset="0"/>
              </a:rPr>
              <a:t>Tool Box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518615" y="1348042"/>
            <a:ext cx="10835185" cy="622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Programming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Web applications with Shiny</a:t>
            </a:r>
          </a:p>
          <a:p>
            <a:pPr lvl="2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Rmarkdown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Python</a:t>
            </a:r>
          </a:p>
          <a:p>
            <a:pPr marL="742950" lvl="1" indent="-285750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SQL</a:t>
            </a:r>
          </a:p>
          <a:p>
            <a:pPr marL="742950" lvl="1" indent="-285750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Data Storage</a:t>
            </a:r>
          </a:p>
          <a:p>
            <a:pPr marL="742950" lvl="1" indent="-285750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Oracle – Relational Data Warehouse</a:t>
            </a:r>
          </a:p>
          <a:p>
            <a:pPr marL="742950" lvl="1" indent="-285750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Hadoop – Distributed Storage and Processing of Big Data</a:t>
            </a:r>
          </a:p>
          <a:p>
            <a:pPr marL="1200150" lvl="2" indent="-28575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Scalable machine learning with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H2O</a:t>
            </a:r>
          </a:p>
          <a:p>
            <a:pPr marL="285750" indent="-28575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Cloud Computing with Amazon Web Services (AWS)</a:t>
            </a:r>
          </a:p>
          <a:p>
            <a:pPr marL="285750" indent="-28575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Distributed Version Control with GitHub</a:t>
            </a:r>
          </a:p>
          <a:p>
            <a:pPr marL="285750" indent="-285750"/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50" y="796823"/>
            <a:ext cx="1220337" cy="958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92" y="1961981"/>
            <a:ext cx="2540956" cy="7395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2832" y="710868"/>
            <a:ext cx="13335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4713" y="863252"/>
            <a:ext cx="1821691" cy="892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0280" y="2333877"/>
            <a:ext cx="2464843" cy="8892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2837" y="3966204"/>
            <a:ext cx="1702721" cy="11614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9775" y="2899350"/>
            <a:ext cx="2675163" cy="9390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56277" y="5149196"/>
            <a:ext cx="1477938" cy="13145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52476" y="280456"/>
            <a:ext cx="1488270" cy="10074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35980" y="2919357"/>
            <a:ext cx="1409700" cy="666750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4F7-01DE-4087-AA2E-837889CD48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4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165" y="2933511"/>
            <a:ext cx="4399350" cy="2885398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Looking Inside the Role of a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Scientist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5165" y="5172578"/>
            <a:ext cx="95413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5FCBEF"/>
                </a:solidFill>
              </a:rPr>
              <a:t>Testing Third Party Data (3PD) from Vendors</a:t>
            </a:r>
            <a:r>
              <a:rPr lang="en-US" sz="3600" b="1" dirty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4F7-01DE-4087-AA2E-837889CD48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7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78972"/>
            <a:ext cx="8596668" cy="1320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cs typeface="Arial" panose="020B0604020202020204" pitchFamily="34" charset="0"/>
              </a:rPr>
              <a:t>Types of 3PD from Vendors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87872"/>
            <a:ext cx="10568598" cy="4970725"/>
          </a:xfrm>
        </p:spPr>
        <p:txBody>
          <a:bodyPr>
            <a:normAutofit/>
          </a:bodyPr>
          <a:lstStyle/>
          <a:p>
            <a:r>
              <a:rPr lang="en-US" sz="2600" dirty="0" smtClean="0"/>
              <a:t>Financial data derived from IRS tax returns, the U.S. Census and Department of Labor</a:t>
            </a:r>
          </a:p>
          <a:p>
            <a:pPr lvl="1"/>
            <a:r>
              <a:rPr lang="en-US" sz="2200" dirty="0" smtClean="0"/>
              <a:t>Data </a:t>
            </a:r>
            <a:r>
              <a:rPr lang="en-US" sz="2200" dirty="0"/>
              <a:t>aggregated at zip code and industry </a:t>
            </a:r>
            <a:r>
              <a:rPr lang="en-US" sz="2200" dirty="0" smtClean="0"/>
              <a:t>level, such as profit, dividends, etc.</a:t>
            </a:r>
          </a:p>
          <a:p>
            <a:pPr lvl="1"/>
            <a:r>
              <a:rPr lang="en-US" sz="2200" dirty="0"/>
              <a:t>Test 3PD value against internal models</a:t>
            </a:r>
          </a:p>
          <a:p>
            <a:pPr lvl="2"/>
            <a:r>
              <a:rPr lang="en-US" sz="1900" dirty="0"/>
              <a:t>Predicting </a:t>
            </a:r>
            <a:r>
              <a:rPr lang="en-US" sz="1900" dirty="0" smtClean="0"/>
              <a:t>frequency of claims</a:t>
            </a:r>
            <a:endParaRPr lang="en-US" sz="1900" dirty="0"/>
          </a:p>
          <a:p>
            <a:pPr lvl="2"/>
            <a:r>
              <a:rPr lang="en-US" sz="1900" dirty="0" smtClean="0"/>
              <a:t>Coverage for small commercial premises/operations and contents</a:t>
            </a:r>
            <a:endParaRPr lang="en-US" sz="1900" dirty="0"/>
          </a:p>
          <a:p>
            <a:r>
              <a:rPr lang="en-US" sz="2600" dirty="0" smtClean="0"/>
              <a:t>Property &amp; </a:t>
            </a:r>
            <a:r>
              <a:rPr lang="en-US" sz="2600" dirty="0"/>
              <a:t>l</a:t>
            </a:r>
            <a:r>
              <a:rPr lang="en-US" sz="2600" dirty="0" smtClean="0"/>
              <a:t>iability underwriting </a:t>
            </a:r>
            <a:r>
              <a:rPr lang="en-US" sz="2600" dirty="0"/>
              <a:t>r</a:t>
            </a:r>
            <a:r>
              <a:rPr lang="en-US" sz="2600" dirty="0" smtClean="0"/>
              <a:t>eviews</a:t>
            </a:r>
          </a:p>
          <a:p>
            <a:pPr lvl="1"/>
            <a:r>
              <a:rPr lang="en-US" sz="2200" dirty="0" smtClean="0"/>
              <a:t>Data such as construction type, age of building, etc.</a:t>
            </a:r>
          </a:p>
          <a:p>
            <a:pPr lvl="1"/>
            <a:r>
              <a:rPr lang="en-US" sz="2200" dirty="0" smtClean="0"/>
              <a:t>Test 3PD value against internal models</a:t>
            </a:r>
          </a:p>
          <a:p>
            <a:pPr lvl="2"/>
            <a:r>
              <a:rPr lang="en-US" sz="1900" dirty="0" smtClean="0"/>
              <a:t>Predicting frequency and severity of claims</a:t>
            </a:r>
          </a:p>
          <a:p>
            <a:pPr lvl="2"/>
            <a:r>
              <a:rPr lang="en-US" sz="1900" dirty="0" smtClean="0"/>
              <a:t>Coverage for small commercial building, contents, and business interruption</a:t>
            </a:r>
            <a:endParaRPr lang="en-US" sz="1900" dirty="0"/>
          </a:p>
          <a:p>
            <a:pPr lvl="1"/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4F7-01DE-4087-AA2E-837889CD48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4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IyNDZkZTk0Yy04ODY3LTQ3YjAtOTI2ZS0zMTBjMTIwZDQ5ZWEiIG9yaWdpbj0idXNlclNlbGVjdGVkIj48ZWxlbWVudCB1aWQ9ImlkX2NsYXNzaWZpY2F0aW9uX2dlbmVyYWxidXNpbmVzcyIgdmFsdWU9IiIgeG1sbnM9Imh0dHA6Ly93d3cuYm9sZG9uamFtZXMuY29tLzIwMDgvMDEvc2llL2ludGVybmFsL2xhYmVsIiAvPjxlbGVtZW50IHVpZD0iOGRkMmEzMWQtYTlmNS00YzNiLTlkZmUtODk2OTU2MTgzNDZmIiB2YWx1ZT0iIiB4bWxucz0iaHR0cDovL3d3dy5ib2xkb25qYW1lcy5jb20vMjAwOC8wMS9zaWUvaW50ZXJuYWwvbGFiZWwiIC8+PC9zaXNsPjxVc2VyTmFtZT5BRDFcSkI4NTI2NzwvVXNlck5hbWU+PERhdGVUaW1lPjEwLzIxLzIwMTkgMzo0Mjo0OCBBTTwvRGF0ZVRpbWU+PExhYmVsU3RyaW5nPk5vbi1Db25maWRlbnRpYWw8L0xhYmVsU3RyaW5nPjwvaXRlbT48L2xhYmVsSGlzdG9yeT4=</Value>
</WrappedLabelHistory>
</file>

<file path=customXml/item2.xml><?xml version="1.0" encoding="utf-8"?>
<sisl xmlns:xsi="http://www.w3.org/2001/XMLSchema-instance" xmlns:xsd="http://www.w3.org/2001/XMLSchema" xmlns="http://www.boldonjames.com/2008/01/sie/internal/label" sislVersion="0" policy="246de94c-8867-47b0-926e-310c120d49ea" origin="userSelected">
  <element uid="id_classification_generalbusiness" value=""/>
  <element uid="8dd2a31d-a9f5-4c3b-9dfe-89695618346f" value=""/>
</sisl>
</file>

<file path=customXml/itemProps1.xml><?xml version="1.0" encoding="utf-8"?>
<ds:datastoreItem xmlns:ds="http://schemas.openxmlformats.org/officeDocument/2006/customXml" ds:itemID="{5497818C-8D03-4D78-952F-3DE240C3DA2D}">
  <ds:schemaRefs>
    <ds:schemaRef ds:uri="http://www.w3.org/2001/XMLSchema"/>
    <ds:schemaRef ds:uri="http://www.boldonjames.com/2016/02/Classifier/internal/wrappedLabelHistory"/>
  </ds:schemaRefs>
</ds:datastoreItem>
</file>

<file path=customXml/itemProps2.xml><?xml version="1.0" encoding="utf-8"?>
<ds:datastoreItem xmlns:ds="http://schemas.openxmlformats.org/officeDocument/2006/customXml" ds:itemID="{5511FF17-56C4-45FF-A20A-56FDAF20B0B5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1103</TotalTime>
  <Words>1342</Words>
  <Application>Microsoft Office PowerPoint</Application>
  <PresentationFormat>Widescreen</PresentationFormat>
  <Paragraphs>255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 3</vt:lpstr>
      <vt:lpstr>Facet</vt:lpstr>
      <vt:lpstr>Life as a Data Scientist</vt:lpstr>
      <vt:lpstr>Outline</vt:lpstr>
      <vt:lpstr>Looking Inside the Role of a Data Scientist </vt:lpstr>
      <vt:lpstr>What is Data Science?</vt:lpstr>
      <vt:lpstr>My Work Experience Since Graduation</vt:lpstr>
      <vt:lpstr>High Level Overview of my Job at The Hartford</vt:lpstr>
      <vt:lpstr>Tool Box</vt:lpstr>
      <vt:lpstr>Looking Inside the Role of a Data Scientist </vt:lpstr>
      <vt:lpstr>Types of 3PD from Vendors</vt:lpstr>
      <vt:lpstr>PowerPoint Presentation</vt:lpstr>
      <vt:lpstr>PowerPoint Presentation</vt:lpstr>
      <vt:lpstr>Looking Inside the Role of a Data Scientist </vt:lpstr>
      <vt:lpstr>Shiny Application Work Load</vt:lpstr>
      <vt:lpstr>Design of Tool</vt:lpstr>
      <vt:lpstr>Heat Map Used for Making Territory Selections of Nebraska</vt:lpstr>
      <vt:lpstr>Heat Map of Geography Factors: Frequency of Loss Relative to Population Density in Nebraska</vt:lpstr>
      <vt:lpstr>How the University of Nebraska has Aided me in my Career Growth</vt:lpstr>
      <vt:lpstr>What I Wish I Would Have Learned in School</vt:lpstr>
      <vt:lpstr>Current and Diverse Opportunities for Statisticians</vt:lpstr>
      <vt:lpstr>Current and Diverse Opportunities for Statisticians</vt:lpstr>
      <vt:lpstr>Tips for the journey</vt:lpstr>
      <vt:lpstr>Questions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Burow</dc:creator>
  <cp:keywords>#1nt3rn@l# #H1d3-F00t3r#</cp:keywords>
  <cp:lastModifiedBy>Jessica Burow</cp:lastModifiedBy>
  <cp:revision>111</cp:revision>
  <dcterms:created xsi:type="dcterms:W3CDTF">2019-09-25T00:28:08Z</dcterms:created>
  <dcterms:modified xsi:type="dcterms:W3CDTF">2019-10-25T21:50:18Z</dcterms:modified>
  <cp:category>Non-Confidential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6b70bb15-c9ae-41c4-ac7f-8a67492ee747</vt:lpwstr>
  </property>
  <property fmtid="{D5CDD505-2E9C-101B-9397-08002B2CF9AE}" pid="3" name="bjSaver">
    <vt:lpwstr>busfqEN5oRjiCHN4WvN5FJQCvtilV8sy</vt:lpwstr>
  </property>
  <property fmtid="{D5CDD505-2E9C-101B-9397-08002B2CF9AE}" pid="4" name="bjDocumentSecurityLabel">
    <vt:lpwstr>Non-Confidential</vt:lpwstr>
  </property>
  <property fmtid="{D5CDD505-2E9C-101B-9397-08002B2CF9AE}" pid="5" name="bjDocumentLabelXML">
    <vt:lpwstr>&lt;?xml version="1.0" encoding="us-ascii"?&gt;&lt;sisl xmlns:xsi="http://www.w3.org/2001/XMLSchema-instance" xmlns:xsd="http://www.w3.org/2001/XMLSchema" sislVersion="0" policy="246de94c-8867-47b0-926e-310c120d49ea" origin="userSelected" xmlns="http://www.boldonj</vt:lpwstr>
  </property>
  <property fmtid="{D5CDD505-2E9C-101B-9397-08002B2CF9AE}" pid="6" name="bjDocumentLabelXML-0">
    <vt:lpwstr>ames.com/2008/01/sie/internal/label"&gt;&lt;element uid="id_classification_generalbusiness" value="" /&gt;&lt;element uid="8dd2a31d-a9f5-4c3b-9dfe-89695618346f" value="" /&gt;&lt;/sisl&gt;</vt:lpwstr>
  </property>
  <property fmtid="{D5CDD505-2E9C-101B-9397-08002B2CF9AE}" pid="7" name="bjLabelHistoryID">
    <vt:lpwstr>{5497818C-8D03-4D78-952F-3DE240C3DA2D}</vt:lpwstr>
  </property>
</Properties>
</file>