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Default Extension="jpeg" ContentType="image/jpeg"/>
  <Override PartName="/ppt/tags/tag3.xml" ContentType="application/vnd.openxmlformats-officedocument.presentationml.tags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14"/>
  </p:notesMasterIdLst>
  <p:sldIdLst>
    <p:sldId id="256" r:id="rId3"/>
    <p:sldId id="257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0"/>
    <p:restoredTop sz="94600"/>
  </p:normalViewPr>
  <p:slideViewPr>
    <p:cSldViewPr snapToGrid="0">
      <p:cViewPr varScale="1">
        <p:scale>
          <a:sx n="97" d="100"/>
          <a:sy n="97" d="100"/>
        </p:scale>
        <p:origin x="-25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183A20E-088D-4F23-8EC6-2278BE33663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image" Target="../media/image2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6925154-C659-472B-996C-1C6824510E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904EA1-8EF6-4FC5-88FA-D5416E4500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B044D1-E85C-4002-ABF9-7252ACC8DF1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99D52BA-A7F6-4030-8756-19403221FB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C94BEF-07C9-4019-B258-EF79F4965D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2FB09A-E56A-4A66-B128-6046F878FD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E67110-C2B7-44F6-9F5C-10A090439E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5F4991-F4D9-4E67-9F86-FD7591F4FF4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BE6CB0-1C92-496A-A210-03BEBA6B18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2D2FB7-1133-4BC9-BA8C-2A95E3E6FC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2AC982-4AD2-412E-9C66-FB1098B541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09375F-BD23-4901-AF7F-07CBAEF2328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9983E9-2561-47C8-AE52-8BF1D58A529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28F59E-6FC3-4C7E-B9CB-9015206386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CCC91A-1F2B-4B72-9941-3409DCAE09F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237DDA-AC92-4BE8-AF4D-8CED5615AC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38F98F-73A4-4B90-8198-40058E393B9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85F49A-0611-4370-AD75-C51CAA8051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002CCE-4B76-4F94-8120-70CBE6AF13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A61D0C-DFD5-4743-BDC0-EF42B71446E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9F455E-8874-4C7D-8EBC-3406F0A02EC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E0F412-68D0-4D68-9872-B5704FFDD1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5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440FE97-89C6-4D70-AD91-DC4DBA26B38D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812E4AC-AEE3-40F1-9A19-C399BBCA4012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dirty="0" smtClean="0"/>
              <a:t>If I would have know then…</a:t>
            </a:r>
            <a:endParaRPr lang="en-US" sz="4400" dirty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Leanne Marshall</a:t>
            </a:r>
          </a:p>
          <a:p>
            <a:r>
              <a:rPr lang="en-US" dirty="0" smtClean="0"/>
              <a:t>Credit Risk Consultant</a:t>
            </a:r>
          </a:p>
          <a:p>
            <a:r>
              <a:rPr lang="en-US" dirty="0" smtClean="0"/>
              <a:t>Nordstrom </a:t>
            </a:r>
            <a:r>
              <a:rPr lang="en-US" dirty="0" err="1" smtClean="0"/>
              <a:t>fsb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Advice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Keep good notes and don’t throw out your text books…you never know when you’re going to dig them out of storage for reference</a:t>
            </a:r>
          </a:p>
          <a:p>
            <a:r>
              <a:rPr lang="en-US" dirty="0" smtClean="0"/>
              <a:t>Internships offer a “trial period” to see if you would truly enjoy the field that you think you’re interested in</a:t>
            </a:r>
          </a:p>
          <a:p>
            <a:r>
              <a:rPr lang="en-US" dirty="0" smtClean="0"/>
              <a:t>Take advantage of mentoring relationships in graduate school and beyond </a:t>
            </a:r>
          </a:p>
          <a:p>
            <a:pPr lvl="1"/>
            <a:r>
              <a:rPr lang="en-US" sz="2000" dirty="0" smtClean="0"/>
              <a:t>There are always people willing to help you along in your career whether it be an advisor or someone who has been at your company for a while</a:t>
            </a:r>
          </a:p>
          <a:p>
            <a:pPr lvl="1"/>
            <a:r>
              <a:rPr lang="en-US" sz="2000" dirty="0" smtClean="0"/>
              <a:t>Meet often and seek advice whenever you can</a:t>
            </a:r>
            <a:endParaRPr lang="en-US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sz="3600" dirty="0" smtClean="0"/>
          </a:p>
          <a:p>
            <a:pPr algn="ctr">
              <a:buNone/>
            </a:pPr>
            <a:endParaRPr lang="en-US" sz="3600" dirty="0" smtClean="0"/>
          </a:p>
          <a:p>
            <a:pPr algn="ctr">
              <a:buNone/>
            </a:pPr>
            <a:r>
              <a:rPr lang="en-US" sz="3600" dirty="0" smtClean="0"/>
              <a:t>Questions?</a:t>
            </a:r>
            <a:endParaRPr lang="en-US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</a:p>
          <a:p>
            <a:r>
              <a:rPr lang="en-US" dirty="0" smtClean="0"/>
              <a:t>Since Graduation</a:t>
            </a:r>
          </a:p>
          <a:p>
            <a:r>
              <a:rPr lang="en-US" dirty="0" smtClean="0"/>
              <a:t>My typical day at work</a:t>
            </a:r>
          </a:p>
          <a:p>
            <a:r>
              <a:rPr lang="en-US" dirty="0" smtClean="0"/>
              <a:t>UNL experiences that helped me</a:t>
            </a:r>
          </a:p>
          <a:p>
            <a:r>
              <a:rPr lang="en-US" dirty="0" smtClean="0"/>
              <a:t>Things I wish I had learned</a:t>
            </a:r>
          </a:p>
          <a:p>
            <a:r>
              <a:rPr lang="en-US" dirty="0" smtClean="0"/>
              <a:t>Opportunities for Statisticians</a:t>
            </a:r>
          </a:p>
          <a:p>
            <a:r>
              <a:rPr lang="en-US" dirty="0" smtClean="0"/>
              <a:t>General Advice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2006: Bachelor of Science in Sociology and Math with a minor in Statistics from UNL</a:t>
            </a:r>
          </a:p>
          <a:p>
            <a:r>
              <a:rPr lang="en-US" dirty="0" smtClean="0"/>
              <a:t>2008: Masters of Science in Statistics from UNL</a:t>
            </a:r>
          </a:p>
          <a:p>
            <a:r>
              <a:rPr lang="en-US" dirty="0" smtClean="0"/>
              <a:t>2008-2015: Statistician/Credit Risk Analyst at First National Bank of Omaha</a:t>
            </a:r>
          </a:p>
          <a:p>
            <a:r>
              <a:rPr lang="en-US" dirty="0" smtClean="0"/>
              <a:t>2015-present: Statistician/Credit Risk Analyst at Nordstrom </a:t>
            </a:r>
            <a:r>
              <a:rPr lang="en-US" dirty="0" err="1" smtClean="0"/>
              <a:t>fsb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Since Graduation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different roles at First National Bank of Omaha:</a:t>
            </a:r>
          </a:p>
          <a:p>
            <a:pPr lvl="1"/>
            <a:r>
              <a:rPr lang="en-US" dirty="0" smtClean="0"/>
              <a:t>Statistician on the Decision Sciences </a:t>
            </a:r>
            <a:r>
              <a:rPr lang="en-US" dirty="0" smtClean="0"/>
              <a:t>team</a:t>
            </a:r>
          </a:p>
          <a:p>
            <a:pPr lvl="2"/>
            <a:r>
              <a:rPr lang="en-US" sz="2000" dirty="0" smtClean="0"/>
              <a:t>Evaluated and developed response models for marketing campaigns; used experimental design for marketing testing</a:t>
            </a:r>
            <a:endParaRPr lang="en-US" sz="2000" dirty="0" smtClean="0"/>
          </a:p>
          <a:p>
            <a:pPr lvl="1"/>
            <a:r>
              <a:rPr lang="en-US" dirty="0" smtClean="0"/>
              <a:t>Analyst for Consumer Lending Credit Risk</a:t>
            </a:r>
          </a:p>
          <a:p>
            <a:pPr lvl="2"/>
            <a:r>
              <a:rPr lang="en-US" sz="2000" dirty="0" smtClean="0"/>
              <a:t>Completed analysis to create/modify Consumer Lending policies for the Retail division of the bank</a:t>
            </a:r>
          </a:p>
          <a:p>
            <a:pPr lvl="1"/>
            <a:r>
              <a:rPr lang="en-US" dirty="0" smtClean="0"/>
              <a:t>Analyst for Bankcard Portfolio Credit Risk</a:t>
            </a:r>
          </a:p>
          <a:p>
            <a:pPr lvl="2"/>
            <a:r>
              <a:rPr lang="en-US" sz="2000" dirty="0" smtClean="0"/>
              <a:t>Maintained and developed strategies to manage existing credit card portfolio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Since Graduation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Nordstrom </a:t>
            </a:r>
            <a:r>
              <a:rPr lang="en-US" dirty="0" err="1" smtClean="0"/>
              <a:t>fsb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Analyst for Portfolio Credit Risk</a:t>
            </a:r>
          </a:p>
          <a:p>
            <a:pPr lvl="2"/>
            <a:r>
              <a:rPr lang="en-US" sz="2000" dirty="0" smtClean="0"/>
              <a:t>Model management, tracking and governance</a:t>
            </a:r>
          </a:p>
          <a:p>
            <a:pPr lvl="2"/>
            <a:r>
              <a:rPr lang="en-US" sz="2000" dirty="0" smtClean="0"/>
              <a:t>Strategy maintenance and development</a:t>
            </a:r>
          </a:p>
          <a:p>
            <a:pPr lvl="2"/>
            <a:r>
              <a:rPr lang="en-US" sz="2000" dirty="0" smtClean="0"/>
              <a:t>Ad-hoc analysis</a:t>
            </a:r>
          </a:p>
          <a:p>
            <a:pPr lvl="3"/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Typical Day at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SAS and Excel! </a:t>
            </a:r>
          </a:p>
          <a:p>
            <a:pPr lvl="1"/>
            <a:r>
              <a:rPr lang="en-US" dirty="0" smtClean="0"/>
              <a:t>I use SAS everyday to access our data warehouse and analyze data (SQL code)</a:t>
            </a:r>
          </a:p>
          <a:p>
            <a:pPr lvl="1"/>
            <a:r>
              <a:rPr lang="en-US" dirty="0" smtClean="0"/>
              <a:t>I use Excel nearly everyday depending on the type of analysis and the size of the dataset I am analyzing</a:t>
            </a:r>
          </a:p>
          <a:p>
            <a:r>
              <a:rPr lang="en-US" dirty="0" smtClean="0"/>
              <a:t>Knowledge Seeker – a strategy design tool that helps to create decision trees</a:t>
            </a:r>
          </a:p>
          <a:p>
            <a:r>
              <a:rPr lang="en-US" dirty="0" smtClean="0"/>
              <a:t>Working through assigned projects and answering questions that come up from upper management, reporting or customer service</a:t>
            </a:r>
          </a:p>
          <a:p>
            <a:r>
              <a:rPr lang="en-US" dirty="0" smtClean="0"/>
              <a:t>Attending meetings for project teams or discussions with other analysts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UNL Experiences That Helped 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Communicating with professors helps build confidence </a:t>
            </a:r>
            <a:r>
              <a:rPr lang="en-US" dirty="0" smtClean="0"/>
              <a:t>that is necessary when presenting to upper management</a:t>
            </a:r>
          </a:p>
          <a:p>
            <a:r>
              <a:rPr lang="en-US" dirty="0" smtClean="0"/>
              <a:t>Broad base of statistical theories and techniques has been beneficial when a new project comes up</a:t>
            </a:r>
          </a:p>
          <a:p>
            <a:r>
              <a:rPr lang="en-US" dirty="0" smtClean="0"/>
              <a:t>Weekly seminars helped me understand many applications/opportunities to apply statistics education</a:t>
            </a:r>
          </a:p>
          <a:p>
            <a:r>
              <a:rPr lang="en-US" dirty="0" smtClean="0"/>
              <a:t>Working together with fellow students helped simulate the work environment where I work closely with other team members on large projects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I Wish I had </a:t>
            </a:r>
            <a:r>
              <a:rPr lang="en-US" dirty="0" smtClean="0"/>
              <a:t>Learned at UNL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mining techniques for large data</a:t>
            </a:r>
          </a:p>
          <a:p>
            <a:r>
              <a:rPr lang="en-US" dirty="0" smtClean="0"/>
              <a:t>Pivot tables in Excel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Opportunities for Statisticians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financial services industry uses statisticians in various areas</a:t>
            </a:r>
          </a:p>
          <a:p>
            <a:pPr lvl="1"/>
            <a:r>
              <a:rPr lang="en-US" dirty="0" smtClean="0"/>
              <a:t>Model development, Credit Risk, Loss Forecasting, Finance &amp; Accounting, Fraud detection, Suspicious transactions (i.e. money laundering), Experimental design for testing</a:t>
            </a:r>
            <a:endParaRPr lang="en-US" dirty="0" smtClean="0"/>
          </a:p>
          <a:p>
            <a:r>
              <a:rPr lang="en-US" dirty="0" smtClean="0"/>
              <a:t>Most automated decisions that impact customers are based on scoring models and decision trees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ext"/>
</p:tagLst>
</file>

<file path=ppt/theme/theme1.xml><?xml version="1.0" encoding="utf-8"?>
<a:theme xmlns:a="http://schemas.openxmlformats.org/drawingml/2006/main" name="ind_5460_slide">
  <a:themeElements>
    <a:clrScheme name="Office Theme 2">
      <a:dk1>
        <a:srgbClr val="333333"/>
      </a:dk1>
      <a:lt1>
        <a:srgbClr val="FFFFFF"/>
      </a:lt1>
      <a:dk2>
        <a:srgbClr val="003366"/>
      </a:dk2>
      <a:lt2>
        <a:srgbClr val="FFFFFF"/>
      </a:lt2>
      <a:accent1>
        <a:srgbClr val="ACAAF2"/>
      </a:accent1>
      <a:accent2>
        <a:srgbClr val="73D1C9"/>
      </a:accent2>
      <a:accent3>
        <a:srgbClr val="AAADB8"/>
      </a:accent3>
      <a:accent4>
        <a:srgbClr val="DADADA"/>
      </a:accent4>
      <a:accent5>
        <a:srgbClr val="D2D2F7"/>
      </a:accent5>
      <a:accent6>
        <a:srgbClr val="68BDB6"/>
      </a:accent6>
      <a:hlink>
        <a:srgbClr val="AACEF2"/>
      </a:hlink>
      <a:folHlink>
        <a:srgbClr val="D9C7EB"/>
      </a:folHlink>
    </a:clrScheme>
    <a:fontScheme name="Office Them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333333"/>
        </a:dk1>
        <a:lt1>
          <a:srgbClr val="FFFFFF"/>
        </a:lt1>
        <a:dk2>
          <a:srgbClr val="003366"/>
        </a:dk2>
        <a:lt2>
          <a:srgbClr val="FFFFFF"/>
        </a:lt2>
        <a:accent1>
          <a:srgbClr val="7EB2E6"/>
        </a:accent1>
        <a:accent2>
          <a:srgbClr val="95BDE6"/>
        </a:accent2>
        <a:accent3>
          <a:srgbClr val="AAADB8"/>
        </a:accent3>
        <a:accent4>
          <a:srgbClr val="DADADA"/>
        </a:accent4>
        <a:accent5>
          <a:srgbClr val="C0D5F0"/>
        </a:accent5>
        <a:accent6>
          <a:srgbClr val="87ABD0"/>
        </a:accent6>
        <a:hlink>
          <a:srgbClr val="AACEF2"/>
        </a:hlink>
        <a:folHlink>
          <a:srgbClr val="B6D4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333333"/>
        </a:dk1>
        <a:lt1>
          <a:srgbClr val="FFFFFF"/>
        </a:lt1>
        <a:dk2>
          <a:srgbClr val="003366"/>
        </a:dk2>
        <a:lt2>
          <a:srgbClr val="FFFFFF"/>
        </a:lt2>
        <a:accent1>
          <a:srgbClr val="ACAAF2"/>
        </a:accent1>
        <a:accent2>
          <a:srgbClr val="73D1C9"/>
        </a:accent2>
        <a:accent3>
          <a:srgbClr val="AAADB8"/>
        </a:accent3>
        <a:accent4>
          <a:srgbClr val="DADADA"/>
        </a:accent4>
        <a:accent5>
          <a:srgbClr val="D2D2F7"/>
        </a:accent5>
        <a:accent6>
          <a:srgbClr val="68BDB6"/>
        </a:accent6>
        <a:hlink>
          <a:srgbClr val="AACEF2"/>
        </a:hlink>
        <a:folHlink>
          <a:srgbClr val="D9C7E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333333"/>
        </a:dk1>
        <a:lt1>
          <a:srgbClr val="FFFFFF"/>
        </a:lt1>
        <a:dk2>
          <a:srgbClr val="003366"/>
        </a:dk2>
        <a:lt2>
          <a:srgbClr val="FFFFFF"/>
        </a:lt2>
        <a:accent1>
          <a:srgbClr val="E0C170"/>
        </a:accent1>
        <a:accent2>
          <a:srgbClr val="82B8ED"/>
        </a:accent2>
        <a:accent3>
          <a:srgbClr val="AAADB8"/>
        </a:accent3>
        <a:accent4>
          <a:srgbClr val="DADADA"/>
        </a:accent4>
        <a:accent5>
          <a:srgbClr val="EDDDBB"/>
        </a:accent5>
        <a:accent6>
          <a:srgbClr val="75A6D7"/>
        </a:accent6>
        <a:hlink>
          <a:srgbClr val="E0DD9D"/>
        </a:hlink>
        <a:folHlink>
          <a:srgbClr val="EDCBB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333333"/>
        </a:dk1>
        <a:lt1>
          <a:srgbClr val="FFFFFF"/>
        </a:lt1>
        <a:dk2>
          <a:srgbClr val="003366"/>
        </a:dk2>
        <a:lt2>
          <a:srgbClr val="FFFFFF"/>
        </a:lt2>
        <a:accent1>
          <a:srgbClr val="C5D96C"/>
        </a:accent1>
        <a:accent2>
          <a:srgbClr val="EDB877"/>
        </a:accent2>
        <a:accent3>
          <a:srgbClr val="AAADB8"/>
        </a:accent3>
        <a:accent4>
          <a:srgbClr val="DADADA"/>
        </a:accent4>
        <a:accent5>
          <a:srgbClr val="DFE9BA"/>
        </a:accent5>
        <a:accent6>
          <a:srgbClr val="D7A66B"/>
        </a:accent6>
        <a:hlink>
          <a:srgbClr val="EBD3E5"/>
        </a:hlink>
        <a:folHlink>
          <a:srgbClr val="AACE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7EB2E6"/>
        </a:accent1>
        <a:accent2>
          <a:srgbClr val="95BDE6"/>
        </a:accent2>
        <a:accent3>
          <a:srgbClr val="FFFFFF"/>
        </a:accent3>
        <a:accent4>
          <a:srgbClr val="000000"/>
        </a:accent4>
        <a:accent5>
          <a:srgbClr val="C0D5F0"/>
        </a:accent5>
        <a:accent6>
          <a:srgbClr val="87ABD0"/>
        </a:accent6>
        <a:hlink>
          <a:srgbClr val="AACEF2"/>
        </a:hlink>
        <a:folHlink>
          <a:srgbClr val="B6D4F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ACAAF2"/>
        </a:accent1>
        <a:accent2>
          <a:srgbClr val="73D1C9"/>
        </a:accent2>
        <a:accent3>
          <a:srgbClr val="FFFFFF"/>
        </a:accent3>
        <a:accent4>
          <a:srgbClr val="000000"/>
        </a:accent4>
        <a:accent5>
          <a:srgbClr val="D2D2F7"/>
        </a:accent5>
        <a:accent6>
          <a:srgbClr val="68BDB6"/>
        </a:accent6>
        <a:hlink>
          <a:srgbClr val="AACEF2"/>
        </a:hlink>
        <a:folHlink>
          <a:srgbClr val="D9C7E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E0C170"/>
        </a:accent1>
        <a:accent2>
          <a:srgbClr val="82B8ED"/>
        </a:accent2>
        <a:accent3>
          <a:srgbClr val="FFFFFF"/>
        </a:accent3>
        <a:accent4>
          <a:srgbClr val="000000"/>
        </a:accent4>
        <a:accent5>
          <a:srgbClr val="EDDDBB"/>
        </a:accent5>
        <a:accent6>
          <a:srgbClr val="75A6D7"/>
        </a:accent6>
        <a:hlink>
          <a:srgbClr val="E0DD9D"/>
        </a:hlink>
        <a:folHlink>
          <a:srgbClr val="EDCBB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C5D96C"/>
        </a:accent1>
        <a:accent2>
          <a:srgbClr val="EDB877"/>
        </a:accent2>
        <a:accent3>
          <a:srgbClr val="FFFFFF"/>
        </a:accent3>
        <a:accent4>
          <a:srgbClr val="000000"/>
        </a:accent4>
        <a:accent5>
          <a:srgbClr val="DFE9BA"/>
        </a:accent5>
        <a:accent6>
          <a:srgbClr val="D7A66B"/>
        </a:accent6>
        <a:hlink>
          <a:srgbClr val="EBD3E5"/>
        </a:hlink>
        <a:folHlink>
          <a:srgbClr val="AACEF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2">
      <a:dk1>
        <a:srgbClr val="333333"/>
      </a:dk1>
      <a:lt1>
        <a:srgbClr val="FFFFFF"/>
      </a:lt1>
      <a:dk2>
        <a:srgbClr val="003366"/>
      </a:dk2>
      <a:lt2>
        <a:srgbClr val="FFFFFF"/>
      </a:lt2>
      <a:accent1>
        <a:srgbClr val="ACAAF2"/>
      </a:accent1>
      <a:accent2>
        <a:srgbClr val="73D1C9"/>
      </a:accent2>
      <a:accent3>
        <a:srgbClr val="AAADB8"/>
      </a:accent3>
      <a:accent4>
        <a:srgbClr val="DADADA"/>
      </a:accent4>
      <a:accent5>
        <a:srgbClr val="D2D2F7"/>
      </a:accent5>
      <a:accent6>
        <a:srgbClr val="68BDB6"/>
      </a:accent6>
      <a:hlink>
        <a:srgbClr val="AACEF2"/>
      </a:hlink>
      <a:folHlink>
        <a:srgbClr val="D9C7EB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333333"/>
        </a:dk1>
        <a:lt1>
          <a:srgbClr val="FFFFFF"/>
        </a:lt1>
        <a:dk2>
          <a:srgbClr val="003366"/>
        </a:dk2>
        <a:lt2>
          <a:srgbClr val="FFFFFF"/>
        </a:lt2>
        <a:accent1>
          <a:srgbClr val="7EB2E6"/>
        </a:accent1>
        <a:accent2>
          <a:srgbClr val="95BDE6"/>
        </a:accent2>
        <a:accent3>
          <a:srgbClr val="AAADB8"/>
        </a:accent3>
        <a:accent4>
          <a:srgbClr val="DADADA"/>
        </a:accent4>
        <a:accent5>
          <a:srgbClr val="C0D5F0"/>
        </a:accent5>
        <a:accent6>
          <a:srgbClr val="87ABD0"/>
        </a:accent6>
        <a:hlink>
          <a:srgbClr val="AACEF2"/>
        </a:hlink>
        <a:folHlink>
          <a:srgbClr val="B6D4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333333"/>
        </a:dk1>
        <a:lt1>
          <a:srgbClr val="FFFFFF"/>
        </a:lt1>
        <a:dk2>
          <a:srgbClr val="003366"/>
        </a:dk2>
        <a:lt2>
          <a:srgbClr val="FFFFFF"/>
        </a:lt2>
        <a:accent1>
          <a:srgbClr val="ACAAF2"/>
        </a:accent1>
        <a:accent2>
          <a:srgbClr val="73D1C9"/>
        </a:accent2>
        <a:accent3>
          <a:srgbClr val="AAADB8"/>
        </a:accent3>
        <a:accent4>
          <a:srgbClr val="DADADA"/>
        </a:accent4>
        <a:accent5>
          <a:srgbClr val="D2D2F7"/>
        </a:accent5>
        <a:accent6>
          <a:srgbClr val="68BDB6"/>
        </a:accent6>
        <a:hlink>
          <a:srgbClr val="AACEF2"/>
        </a:hlink>
        <a:folHlink>
          <a:srgbClr val="D9C7E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333333"/>
        </a:dk1>
        <a:lt1>
          <a:srgbClr val="FFFFFF"/>
        </a:lt1>
        <a:dk2>
          <a:srgbClr val="003366"/>
        </a:dk2>
        <a:lt2>
          <a:srgbClr val="FFFFFF"/>
        </a:lt2>
        <a:accent1>
          <a:srgbClr val="E0C170"/>
        </a:accent1>
        <a:accent2>
          <a:srgbClr val="82B8ED"/>
        </a:accent2>
        <a:accent3>
          <a:srgbClr val="AAADB8"/>
        </a:accent3>
        <a:accent4>
          <a:srgbClr val="DADADA"/>
        </a:accent4>
        <a:accent5>
          <a:srgbClr val="EDDDBB"/>
        </a:accent5>
        <a:accent6>
          <a:srgbClr val="75A6D7"/>
        </a:accent6>
        <a:hlink>
          <a:srgbClr val="E0DD9D"/>
        </a:hlink>
        <a:folHlink>
          <a:srgbClr val="EDCBB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333333"/>
        </a:dk1>
        <a:lt1>
          <a:srgbClr val="FFFFFF"/>
        </a:lt1>
        <a:dk2>
          <a:srgbClr val="003366"/>
        </a:dk2>
        <a:lt2>
          <a:srgbClr val="FFFFFF"/>
        </a:lt2>
        <a:accent1>
          <a:srgbClr val="C5D96C"/>
        </a:accent1>
        <a:accent2>
          <a:srgbClr val="EDB877"/>
        </a:accent2>
        <a:accent3>
          <a:srgbClr val="AAADB8"/>
        </a:accent3>
        <a:accent4>
          <a:srgbClr val="DADADA"/>
        </a:accent4>
        <a:accent5>
          <a:srgbClr val="DFE9BA"/>
        </a:accent5>
        <a:accent6>
          <a:srgbClr val="D7A66B"/>
        </a:accent6>
        <a:hlink>
          <a:srgbClr val="EBD3E5"/>
        </a:hlink>
        <a:folHlink>
          <a:srgbClr val="AACE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7EB2E6"/>
        </a:accent1>
        <a:accent2>
          <a:srgbClr val="95BDE6"/>
        </a:accent2>
        <a:accent3>
          <a:srgbClr val="FFFFFF"/>
        </a:accent3>
        <a:accent4>
          <a:srgbClr val="000000"/>
        </a:accent4>
        <a:accent5>
          <a:srgbClr val="C0D5F0"/>
        </a:accent5>
        <a:accent6>
          <a:srgbClr val="87ABD0"/>
        </a:accent6>
        <a:hlink>
          <a:srgbClr val="AACEF2"/>
        </a:hlink>
        <a:folHlink>
          <a:srgbClr val="B6D4F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ACAAF2"/>
        </a:accent1>
        <a:accent2>
          <a:srgbClr val="73D1C9"/>
        </a:accent2>
        <a:accent3>
          <a:srgbClr val="FFFFFF"/>
        </a:accent3>
        <a:accent4>
          <a:srgbClr val="000000"/>
        </a:accent4>
        <a:accent5>
          <a:srgbClr val="D2D2F7"/>
        </a:accent5>
        <a:accent6>
          <a:srgbClr val="68BDB6"/>
        </a:accent6>
        <a:hlink>
          <a:srgbClr val="AACEF2"/>
        </a:hlink>
        <a:folHlink>
          <a:srgbClr val="D9C7E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E0C170"/>
        </a:accent1>
        <a:accent2>
          <a:srgbClr val="82B8ED"/>
        </a:accent2>
        <a:accent3>
          <a:srgbClr val="FFFFFF"/>
        </a:accent3>
        <a:accent4>
          <a:srgbClr val="000000"/>
        </a:accent4>
        <a:accent5>
          <a:srgbClr val="EDDDBB"/>
        </a:accent5>
        <a:accent6>
          <a:srgbClr val="75A6D7"/>
        </a:accent6>
        <a:hlink>
          <a:srgbClr val="E0DD9D"/>
        </a:hlink>
        <a:folHlink>
          <a:srgbClr val="EDCBB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C5D96C"/>
        </a:accent1>
        <a:accent2>
          <a:srgbClr val="EDB877"/>
        </a:accent2>
        <a:accent3>
          <a:srgbClr val="FFFFFF"/>
        </a:accent3>
        <a:accent4>
          <a:srgbClr val="000000"/>
        </a:accent4>
        <a:accent5>
          <a:srgbClr val="DFE9BA"/>
        </a:accent5>
        <a:accent6>
          <a:srgbClr val="D7A66B"/>
        </a:accent6>
        <a:hlink>
          <a:srgbClr val="EBD3E5"/>
        </a:hlink>
        <a:folHlink>
          <a:srgbClr val="AACEF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ind_5460_slide</Template>
  <TotalTime>587</TotalTime>
  <Words>495</Words>
  <Application>Microsoft Office PowerPoint</Application>
  <PresentationFormat>On-screen Show (4:3)</PresentationFormat>
  <Paragraphs>59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ind_5460_slide</vt:lpstr>
      <vt:lpstr>1_Default Design</vt:lpstr>
      <vt:lpstr>If I would have know then…</vt:lpstr>
      <vt:lpstr>Outline</vt:lpstr>
      <vt:lpstr>Background</vt:lpstr>
      <vt:lpstr>Since Graduation</vt:lpstr>
      <vt:lpstr>Since Graduation continued</vt:lpstr>
      <vt:lpstr>My Typical Day at Work</vt:lpstr>
      <vt:lpstr>UNL Experiences That Helped Me</vt:lpstr>
      <vt:lpstr>Things I Wish I had Learned at UNL</vt:lpstr>
      <vt:lpstr>Opportunities for Statisticians</vt:lpstr>
      <vt:lpstr>General Advice</vt:lpstr>
      <vt:lpstr>Slide 11</vt:lpstr>
    </vt:vector>
  </TitlesOfParts>
  <Company>Nordstrom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qkg4</dc:creator>
  <cp:lastModifiedBy>qkg4</cp:lastModifiedBy>
  <cp:revision>33</cp:revision>
  <dcterms:created xsi:type="dcterms:W3CDTF">2016-10-13T19:35:52Z</dcterms:created>
  <dcterms:modified xsi:type="dcterms:W3CDTF">2016-10-20T21:31:44Z</dcterms:modified>
</cp:coreProperties>
</file>