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22" r:id="rId2"/>
  </p:sldMasterIdLst>
  <p:notesMasterIdLst>
    <p:notesMasterId r:id="rId24"/>
  </p:notesMasterIdLst>
  <p:sldIdLst>
    <p:sldId id="325" r:id="rId3"/>
    <p:sldId id="326" r:id="rId4"/>
    <p:sldId id="328" r:id="rId5"/>
    <p:sldId id="334" r:id="rId6"/>
    <p:sldId id="335" r:id="rId7"/>
    <p:sldId id="336" r:id="rId8"/>
    <p:sldId id="337" r:id="rId9"/>
    <p:sldId id="338" r:id="rId10"/>
    <p:sldId id="339" r:id="rId11"/>
    <p:sldId id="343" r:id="rId12"/>
    <p:sldId id="342" r:id="rId13"/>
    <p:sldId id="345" r:id="rId14"/>
    <p:sldId id="346" r:id="rId15"/>
    <p:sldId id="347" r:id="rId16"/>
    <p:sldId id="348" r:id="rId17"/>
    <p:sldId id="352" r:id="rId18"/>
    <p:sldId id="351" r:id="rId19"/>
    <p:sldId id="355" r:id="rId20"/>
    <p:sldId id="356" r:id="rId21"/>
    <p:sldId id="354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485" autoAdjust="0"/>
  </p:normalViewPr>
  <p:slideViewPr>
    <p:cSldViewPr snapToGrid="0">
      <p:cViewPr varScale="1">
        <p:scale>
          <a:sx n="61" d="100"/>
          <a:sy n="61" d="100"/>
        </p:scale>
        <p:origin x="109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AFADC-6D81-4648-8337-F4E37360AC73}" type="datetimeFigureOut">
              <a:rPr lang="en-US" smtClean="0"/>
              <a:t>9/25/2016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AC2CF-5B78-4ADB-9761-89913EE2E2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09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AC2CF-5B78-4ADB-9761-89913EE2E24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434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AC2CF-5B78-4ADB-9761-89913EE2E24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40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AC2CF-5B78-4ADB-9761-89913EE2E24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50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97842-7375-49F4-846E-331C6EDA9D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4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5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225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en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" y="2"/>
            <a:ext cx="12340628" cy="7058745"/>
          </a:xfrm>
          <a:prstGeom prst="rect">
            <a:avLst/>
          </a:prstGeom>
          <a:solidFill>
            <a:srgbClr val="3EB4C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2697" y="0"/>
            <a:ext cx="8969129" cy="665333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02862" y="1515506"/>
            <a:ext cx="11274777" cy="3692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1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4362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" y="0"/>
            <a:ext cx="12192001" cy="1320372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34500" y="1694379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3" name="Picture 2" descr="icon.eps"/>
          <p:cNvPicPr>
            <a:picLocks noChangeAspect="1"/>
          </p:cNvPicPr>
          <p:nvPr userDrawn="1"/>
        </p:nvPicPr>
        <p:blipFill>
          <a:blip r:embed="rId2" cstate="email">
            <a:alphaModFix am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801724">
            <a:off x="9553135" y="-1984248"/>
            <a:ext cx="4108332" cy="304757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422392">
            <a:off x="9795445" y="623539"/>
            <a:ext cx="1919931" cy="14500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94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ran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1" y="2"/>
            <a:ext cx="12340628" cy="7058745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40792" y="1551433"/>
            <a:ext cx="11359373" cy="3692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1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2697" y="0"/>
            <a:ext cx="8969129" cy="665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928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98503" y="1346200"/>
            <a:ext cx="11112540" cy="4940320"/>
          </a:xfrm>
        </p:spPr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6331" y="6403155"/>
            <a:ext cx="8636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91" y="6403155"/>
            <a:ext cx="533380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19668" y="305999"/>
            <a:ext cx="11091373" cy="802800"/>
          </a:xfrm>
          <a:prstGeom prst="rect">
            <a:avLst/>
          </a:prstGeom>
        </p:spPr>
        <p:txBody>
          <a:bodyPr tIns="126000" anchor="t" anchorCtr="0"/>
          <a:lstStyle>
            <a:lvl1pPr>
              <a:lnSpc>
                <a:spcPct val="750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0" dirty="0" smtClean="0"/>
              <a:t>Title</a:t>
            </a:r>
            <a:endParaRPr lang="en-US" noProof="0" dirty="0"/>
          </a:p>
        </p:txBody>
      </p:sp>
      <p:sp>
        <p:nvSpPr>
          <p:cNvPr id="11" name="Textplatzhalter 9" descr="Subtitle" titl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738559"/>
            <a:ext cx="11081856" cy="367571"/>
          </a:xfrm>
        </p:spPr>
        <p:txBody>
          <a:bodyPr anchor="b" anchorCtr="0">
            <a:noAutofit/>
          </a:bodyPr>
          <a:lstStyle>
            <a:lvl1pPr marL="0" indent="0">
              <a:lnSpc>
                <a:spcPct val="95000"/>
              </a:lnSpc>
              <a:buNone/>
              <a:defRPr sz="20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06904287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3" y="3346450"/>
            <a:ext cx="12187767" cy="63500"/>
          </a:xfrm>
          <a:prstGeom prst="rect">
            <a:avLst/>
          </a:prstGeom>
          <a:solidFill>
            <a:srgbClr val="6A554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883833" y="2679705"/>
            <a:ext cx="9889067" cy="53022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ct val="40000"/>
              </a:spcBef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601092" name="Rectangle 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883833" y="3814768"/>
            <a:ext cx="9889067" cy="1271587"/>
          </a:xfrm>
        </p:spPr>
        <p:txBody>
          <a:bodyPr>
            <a:noAutofit/>
          </a:bodyPr>
          <a:lstStyle>
            <a:lvl1pPr marL="0" indent="0" eaLnBrk="0" hangingPunct="0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  <a:defRPr sz="2000">
                <a:solidFill>
                  <a:schemeClr val="accent5"/>
                </a:solidFill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pic>
        <p:nvPicPr>
          <p:cNvPr id="6" name="Logo" descr="NV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5833" y="5703888"/>
            <a:ext cx="2946400" cy="774700"/>
          </a:xfrm>
          <a:prstGeom prst="rect">
            <a:avLst/>
          </a:prstGeom>
          <a:noFill/>
        </p:spPr>
      </p:pic>
      <p:pic>
        <p:nvPicPr>
          <p:cNvPr id="7" name="Logo" descr="NV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5833" y="5703888"/>
            <a:ext cx="2946400" cy="774700"/>
          </a:xfrm>
          <a:prstGeom prst="rect">
            <a:avLst/>
          </a:prstGeom>
          <a:noFill/>
        </p:spPr>
      </p:pic>
      <p:pic>
        <p:nvPicPr>
          <p:cNvPr id="8" name="Logo" descr="NV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5833" y="5703888"/>
            <a:ext cx="2946400" cy="774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658530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98503" y="1346200"/>
            <a:ext cx="11112540" cy="4940320"/>
          </a:xfrm>
        </p:spPr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6331" y="6403155"/>
            <a:ext cx="8636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91" y="6403155"/>
            <a:ext cx="533380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19668" y="305999"/>
            <a:ext cx="11091373" cy="802800"/>
          </a:xfrm>
          <a:prstGeom prst="rect">
            <a:avLst/>
          </a:prstGeom>
        </p:spPr>
        <p:txBody>
          <a:bodyPr tIns="126000" anchor="t" anchorCtr="0"/>
          <a:lstStyle>
            <a:lvl1pPr>
              <a:lnSpc>
                <a:spcPct val="750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0" dirty="0" smtClean="0"/>
              <a:t>Title</a:t>
            </a:r>
            <a:endParaRPr lang="en-US" noProof="0" dirty="0"/>
          </a:p>
        </p:txBody>
      </p:sp>
      <p:sp>
        <p:nvSpPr>
          <p:cNvPr id="11" name="Textplatzhalter 9" descr="Subtitle" titl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738559"/>
            <a:ext cx="11081856" cy="367571"/>
          </a:xfrm>
        </p:spPr>
        <p:txBody>
          <a:bodyPr anchor="b" anchorCtr="0">
            <a:noAutofit/>
          </a:bodyPr>
          <a:lstStyle>
            <a:lvl1pPr marL="0" indent="0">
              <a:lnSpc>
                <a:spcPct val="95000"/>
              </a:lnSpc>
              <a:buNone/>
              <a:defRPr sz="20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06904287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2" y="1346200"/>
            <a:ext cx="5549900" cy="4940320"/>
          </a:xfrm>
        </p:spPr>
        <p:txBody>
          <a:bodyPr>
            <a:noAutofit/>
          </a:bodyPr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1" y="1346200"/>
            <a:ext cx="5359440" cy="4940320"/>
          </a:xfrm>
        </p:spPr>
        <p:txBody>
          <a:bodyPr>
            <a:noAutofit/>
          </a:bodyPr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6331" y="6403155"/>
            <a:ext cx="8636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91" y="6403155"/>
            <a:ext cx="533380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19668" y="305999"/>
            <a:ext cx="11091373" cy="802800"/>
          </a:xfrm>
          <a:prstGeom prst="rect">
            <a:avLst/>
          </a:prstGeom>
        </p:spPr>
        <p:txBody>
          <a:bodyPr tIns="126000" anchor="t" anchorCtr="0"/>
          <a:lstStyle>
            <a:lvl1pPr>
              <a:lnSpc>
                <a:spcPct val="750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0" dirty="0" smtClean="0"/>
              <a:t>Title</a:t>
            </a:r>
            <a:endParaRPr lang="en-US" noProof="0" dirty="0"/>
          </a:p>
        </p:txBody>
      </p:sp>
      <p:sp>
        <p:nvSpPr>
          <p:cNvPr id="10" name="Textplatzhalter 9" descr="Subtitle" titl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738559"/>
            <a:ext cx="11081856" cy="367571"/>
          </a:xfrm>
        </p:spPr>
        <p:txBody>
          <a:bodyPr anchor="b" anchorCtr="0">
            <a:noAutofit/>
          </a:bodyPr>
          <a:lstStyle>
            <a:lvl1pPr marL="0" indent="0">
              <a:lnSpc>
                <a:spcPct val="95000"/>
              </a:lnSpc>
              <a:buNone/>
              <a:defRPr sz="20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40041535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6331" y="6403155"/>
            <a:ext cx="8636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91" y="6403155"/>
            <a:ext cx="533380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19668" y="305999"/>
            <a:ext cx="11091373" cy="802800"/>
          </a:xfrm>
          <a:prstGeom prst="rect">
            <a:avLst/>
          </a:prstGeom>
        </p:spPr>
        <p:txBody>
          <a:bodyPr tIns="126000" anchor="t" anchorCtr="0"/>
          <a:lstStyle>
            <a:lvl1pPr>
              <a:lnSpc>
                <a:spcPct val="750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0" dirty="0" smtClean="0"/>
              <a:t>Title</a:t>
            </a:r>
            <a:endParaRPr lang="en-US" noProof="0" dirty="0"/>
          </a:p>
        </p:txBody>
      </p:sp>
      <p:sp>
        <p:nvSpPr>
          <p:cNvPr id="8" name="Textplatzhalter 9" descr="Subtitle" titl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738559"/>
            <a:ext cx="11081856" cy="367571"/>
          </a:xfrm>
        </p:spPr>
        <p:txBody>
          <a:bodyPr anchor="b" anchorCtr="0">
            <a:noAutofit/>
          </a:bodyPr>
          <a:lstStyle>
            <a:lvl1pPr marL="0" indent="0">
              <a:lnSpc>
                <a:spcPct val="95000"/>
              </a:lnSpc>
              <a:buNone/>
              <a:defRPr sz="20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3597282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21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6331" y="6403155"/>
            <a:ext cx="8636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91" y="6403155"/>
            <a:ext cx="533380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8850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98503" y="1346200"/>
            <a:ext cx="11112540" cy="4940320"/>
          </a:xfrm>
        </p:spPr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6331" y="6403155"/>
            <a:ext cx="8636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91" y="6403155"/>
            <a:ext cx="533380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19668" y="305999"/>
            <a:ext cx="11091373" cy="802800"/>
          </a:xfrm>
          <a:prstGeom prst="rect">
            <a:avLst/>
          </a:prstGeom>
        </p:spPr>
        <p:txBody>
          <a:bodyPr tIns="126000" anchor="t" anchorCtr="0"/>
          <a:lstStyle>
            <a:lvl1pPr>
              <a:lnSpc>
                <a:spcPct val="750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0" dirty="0" smtClean="0"/>
              <a:t>Title</a:t>
            </a:r>
            <a:endParaRPr lang="en-US" noProof="0" dirty="0"/>
          </a:p>
        </p:txBody>
      </p:sp>
      <p:sp>
        <p:nvSpPr>
          <p:cNvPr id="11" name="Textplatzhalter 9" descr="Subtitle" titl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738559"/>
            <a:ext cx="11081856" cy="367571"/>
          </a:xfrm>
        </p:spPr>
        <p:txBody>
          <a:bodyPr anchor="b" anchorCtr="0">
            <a:noAutofit/>
          </a:bodyPr>
          <a:lstStyle>
            <a:lvl1pPr marL="0" indent="0">
              <a:lnSpc>
                <a:spcPct val="95000"/>
              </a:lnSpc>
              <a:buNone/>
              <a:defRPr sz="20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06904287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ran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1" y="2"/>
            <a:ext cx="12340628" cy="7058745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40792" y="1551433"/>
            <a:ext cx="11359373" cy="3692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1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2697" y="0"/>
            <a:ext cx="8969129" cy="665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907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" y="0"/>
            <a:ext cx="12192001" cy="1320372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34500" y="1694379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3" name="Picture 2" descr="icon.eps"/>
          <p:cNvPicPr>
            <a:picLocks noChangeAspect="1"/>
          </p:cNvPicPr>
          <p:nvPr userDrawn="1"/>
        </p:nvPicPr>
        <p:blipFill>
          <a:blip r:embed="rId2" cstate="email">
            <a:alphaModFix am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801724">
            <a:off x="9553135" y="-1984248"/>
            <a:ext cx="4108332" cy="304757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422392">
            <a:off x="9795445" y="623539"/>
            <a:ext cx="1919931" cy="14500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2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0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0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0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5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27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9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21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ChangeArrowheads="1"/>
          </p:cNvSpPr>
          <p:nvPr/>
        </p:nvSpPr>
        <p:spPr bwMode="gray">
          <a:xfrm>
            <a:off x="3" y="1125538"/>
            <a:ext cx="12187767" cy="63500"/>
          </a:xfrm>
          <a:prstGeom prst="rect">
            <a:avLst/>
          </a:prstGeom>
          <a:solidFill>
            <a:srgbClr val="6A554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698503" y="1346200"/>
            <a:ext cx="11112540" cy="494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pic>
        <p:nvPicPr>
          <p:cNvPr id="1030" name="Logo" descr="NVS RGB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730321" y="6130930"/>
            <a:ext cx="180763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6331" y="6403155"/>
            <a:ext cx="8636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91" y="6403155"/>
            <a:ext cx="533380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BE5D3DDB-F67E-47C2-9D41-7F40E7B49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7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</p:sldLayoutIdLst>
  <p:transition/>
  <p:hf hdr="0" ftr="0" dt="0"/>
  <p:txStyles>
    <p:titleStyle>
      <a:lvl1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9pPr>
    </p:titleStyle>
    <p:bodyStyle>
      <a:lvl1pPr marL="233363" indent="-233363" algn="l" rtl="0" eaLnBrk="1" fontAlgn="base" hangingPunct="1">
        <a:lnSpc>
          <a:spcPct val="95000"/>
        </a:lnSpc>
        <a:spcBef>
          <a:spcPct val="75000"/>
        </a:spcBef>
        <a:spcAft>
          <a:spcPct val="0"/>
        </a:spcAft>
        <a:buClr>
          <a:schemeClr val="accent1"/>
        </a:buClr>
        <a:buSzPct val="110000"/>
        <a:buFont typeface="Wingdings" pitchFamily="2" charset="2"/>
        <a:buChar char="§"/>
        <a:defRPr sz="2400">
          <a:solidFill>
            <a:schemeClr val="accent6"/>
          </a:solidFill>
          <a:latin typeface="+mn-lt"/>
          <a:ea typeface="+mn-ea"/>
          <a:cs typeface="+mn-cs"/>
        </a:defRPr>
      </a:lvl1pPr>
      <a:lvl2pPr marL="398463" indent="-163513" algn="l" rtl="0" eaLnBrk="1" fontAlgn="base" hangingPunct="1">
        <a:lnSpc>
          <a:spcPct val="95000"/>
        </a:lnSpc>
        <a:spcBef>
          <a:spcPct val="40000"/>
        </a:spcBef>
        <a:spcAft>
          <a:spcPct val="0"/>
        </a:spcAft>
        <a:buClr>
          <a:srgbClr val="917B69"/>
        </a:buClr>
        <a:buFont typeface="Arial" charset="0"/>
        <a:buChar char="•"/>
        <a:defRPr sz="2000">
          <a:solidFill>
            <a:schemeClr val="accent6"/>
          </a:solidFill>
          <a:latin typeface="+mn-lt"/>
        </a:defRPr>
      </a:lvl2pPr>
      <a:lvl3pPr marL="577850" indent="-1778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tx1"/>
        </a:buClr>
        <a:buFont typeface="Arial" charset="0"/>
        <a:buChar char="-"/>
        <a:defRPr>
          <a:solidFill>
            <a:schemeClr val="accent6"/>
          </a:solidFill>
          <a:latin typeface="+mn-lt"/>
        </a:defRPr>
      </a:lvl3pPr>
      <a:lvl4pPr marL="752475" indent="-173038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1600">
          <a:solidFill>
            <a:schemeClr val="accent6"/>
          </a:solidFill>
          <a:latin typeface="+mn-lt"/>
        </a:defRPr>
      </a:lvl4pPr>
      <a:lvl5pPr marL="9175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accent6"/>
          </a:solidFill>
          <a:latin typeface="+mn-lt"/>
        </a:defRPr>
      </a:lvl5pPr>
      <a:lvl6pPr marL="13747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18319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22891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27463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f.c.ooyala.com/s1bHJ1czqjrBR2gGwckhUiwuqWEE_2qP/DOcJ-FxaFrRg4gtDEwOjEzYzowazumG4" TargetMode="Externa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k.c.ooyala.com/cyNzE1bDoGVTbJr-Ez8LyxEzO8y4A5jj/DOcJ-FxaFrRg4gtDEwOmk2OjBrO6qGv_" TargetMode="Externa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>
          <a:xfrm>
            <a:off x="472966" y="3207246"/>
            <a:ext cx="10949777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Insights from former UNL graduate student to current Biostatistician </a:t>
            </a:r>
            <a:r>
              <a:rPr lang="en-US" b="1" dirty="0" smtClean="0">
                <a:solidFill>
                  <a:schemeClr val="bg1"/>
                </a:solidFill>
              </a:rPr>
              <a:t>at Novartis Oncology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Subtitle 6"/>
          <p:cNvSpPr txBox="1">
            <a:spLocks/>
          </p:cNvSpPr>
          <p:nvPr/>
        </p:nvSpPr>
        <p:spPr>
          <a:xfrm>
            <a:off x="1828800" y="4756812"/>
            <a:ext cx="85344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bg1"/>
                </a:solidFill>
              </a:rPr>
              <a:t>Michelle Quinlan, PhD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bg1"/>
                </a:solidFill>
              </a:rPr>
              <a:t>Associate Director of Biostatistics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bg1"/>
                </a:solidFill>
              </a:rPr>
              <a:t>Novartis Oncology, East Hanover, NJ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quinlmi1\AppData\Local\Temp\SNAGHTML9a339d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954" y="246285"/>
            <a:ext cx="5551715" cy="278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5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altLang="en-US" sz="2800" dirty="0" smtClean="0"/>
              <a:t>CP studies form </a:t>
            </a:r>
            <a:r>
              <a:rPr lang="de-CH" altLang="en-US" sz="2800" dirty="0"/>
              <a:t>basis of </a:t>
            </a:r>
            <a:r>
              <a:rPr lang="de-CH" altLang="en-US" sz="2800" dirty="0" smtClean="0"/>
              <a:t>early </a:t>
            </a:r>
            <a:r>
              <a:rPr lang="de-CH" altLang="en-US" sz="2800" dirty="0"/>
              <a:t>drug development work &amp; remain </a:t>
            </a:r>
            <a:r>
              <a:rPr lang="de-CH" altLang="en-US" sz="2800" dirty="0" smtClean="0"/>
              <a:t>important </a:t>
            </a:r>
            <a:r>
              <a:rPr lang="de-CH" altLang="en-US" sz="2800" dirty="0"/>
              <a:t>component of late stage development</a:t>
            </a:r>
          </a:p>
          <a:p>
            <a:r>
              <a:rPr lang="de-CH" altLang="en-US" sz="2800" dirty="0">
                <a:solidFill>
                  <a:schemeClr val="tx1"/>
                </a:solidFill>
              </a:rPr>
              <a:t>Aims of CP studies include</a:t>
            </a:r>
            <a:r>
              <a:rPr lang="de-CH" altLang="en-US" sz="2800" dirty="0" smtClean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de-CH" altLang="en-US" sz="2400" dirty="0"/>
              <a:t>To assess how much drug </a:t>
            </a:r>
            <a:r>
              <a:rPr lang="de-CH" altLang="en-US" sz="2400" dirty="0" smtClean="0"/>
              <a:t>in </a:t>
            </a:r>
            <a:r>
              <a:rPr lang="de-CH" altLang="en-US" sz="2400" dirty="0"/>
              <a:t>the body at a given dose (at a given time) </a:t>
            </a:r>
          </a:p>
          <a:p>
            <a:pPr lvl="1">
              <a:buFont typeface="Arial" pitchFamily="34" charset="0"/>
              <a:buChar char="•"/>
            </a:pPr>
            <a:r>
              <a:rPr lang="de-CH" altLang="en-US" sz="2400" dirty="0" smtClean="0"/>
              <a:t>To </a:t>
            </a:r>
            <a:r>
              <a:rPr lang="de-CH" altLang="en-US" sz="2400" dirty="0"/>
              <a:t>determine dosing strategy (single/repeat dose, </a:t>
            </a:r>
            <a:r>
              <a:rPr lang="de-CH" altLang="en-US" sz="2400" dirty="0" smtClean="0"/>
              <a:t>IV/oral)</a:t>
            </a:r>
            <a:endParaRPr lang="de-CH" altLang="en-US" sz="2400" dirty="0"/>
          </a:p>
          <a:p>
            <a:pPr lvl="1">
              <a:buFont typeface="Arial" pitchFamily="34" charset="0"/>
              <a:buChar char="•"/>
            </a:pPr>
            <a:r>
              <a:rPr lang="de-CH" altLang="en-US" sz="2400" dirty="0" smtClean="0"/>
              <a:t>To </a:t>
            </a:r>
            <a:r>
              <a:rPr lang="de-CH" altLang="en-US" sz="2400" dirty="0"/>
              <a:t>link drug concentration to pharmacodynamics (efficacy and safety)</a:t>
            </a:r>
          </a:p>
          <a:p>
            <a:r>
              <a:rPr lang="en-US" sz="2800" dirty="0" smtClean="0"/>
              <a:t>Typically done in healthy volunteers if possible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Intro to </a:t>
            </a:r>
            <a:r>
              <a:rPr lang="en-US" altLang="en-US" sz="3200" dirty="0"/>
              <a:t>clinical pharmacology </a:t>
            </a:r>
            <a:r>
              <a:rPr lang="en-US" altLang="en-US" sz="3200" dirty="0" smtClean="0"/>
              <a:t>(</a:t>
            </a:r>
            <a:r>
              <a:rPr lang="en-US" sz="3200" dirty="0" smtClean="0"/>
              <a:t>CP) studies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10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9982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31" y="1346200"/>
            <a:ext cx="11030855" cy="4940320"/>
          </a:xfrm>
        </p:spPr>
        <p:txBody>
          <a:bodyPr/>
          <a:lstStyle/>
          <a:p>
            <a:r>
              <a:rPr lang="en-US" altLang="en-US" sz="2800" dirty="0" smtClean="0"/>
              <a:t>Different objectives </a:t>
            </a:r>
            <a:r>
              <a:rPr lang="en-US" altLang="en-US" sz="2800" dirty="0"/>
              <a:t>corresponding to different types of CP </a:t>
            </a:r>
            <a:r>
              <a:rPr lang="en-US" altLang="en-US" sz="2800" dirty="0" smtClean="0"/>
              <a:t>studies, e.g.</a:t>
            </a:r>
            <a:endParaRPr lang="en-US" altLang="en-US" sz="2800" dirty="0"/>
          </a:p>
          <a:p>
            <a:pPr lvl="1">
              <a:buFontTx/>
              <a:buChar char="-"/>
            </a:pPr>
            <a:r>
              <a:rPr lang="en-US" altLang="en-US" dirty="0"/>
              <a:t>ADME			- Organ impairment (renal/hepatic)</a:t>
            </a:r>
          </a:p>
          <a:p>
            <a:pPr lvl="1">
              <a:buFontTx/>
              <a:buChar char="-"/>
            </a:pPr>
            <a:r>
              <a:rPr lang="en-US" altLang="en-US" dirty="0"/>
              <a:t>Bioequivalence		- Thorough QT</a:t>
            </a:r>
          </a:p>
          <a:p>
            <a:pPr lvl="1">
              <a:buFontTx/>
              <a:buChar char="-"/>
            </a:pPr>
            <a:r>
              <a:rPr lang="en-US" altLang="en-US" dirty="0"/>
              <a:t>Bioavailability		- Drug-drug interaction</a:t>
            </a:r>
          </a:p>
          <a:p>
            <a:pPr lvl="1">
              <a:buFontTx/>
              <a:buChar char="-"/>
            </a:pPr>
            <a:r>
              <a:rPr lang="en-US" altLang="en-US" dirty="0" smtClean="0"/>
              <a:t>Food </a:t>
            </a:r>
            <a:r>
              <a:rPr lang="en-US" altLang="en-US" dirty="0"/>
              <a:t>effect 			- </a:t>
            </a:r>
            <a:r>
              <a:rPr lang="en-US" altLang="en-US" dirty="0" smtClean="0"/>
              <a:t>Ethnic sensitivity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pPr marL="0" indent="0">
              <a:buNone/>
            </a:pPr>
            <a:r>
              <a:rPr lang="en-US" sz="2800" dirty="0" smtClean="0">
                <a:sym typeface="Wingdings" panose="05000000000000000000" pitchFamily="2" charset="2"/>
              </a:rPr>
              <a:t> These studies are used to obtain information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sym typeface="Wingdings" panose="05000000000000000000" pitchFamily="2" charset="2"/>
              </a:rPr>
              <a:t>that will go onto drug label and package inserts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Types of CP studies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932" y="3609979"/>
            <a:ext cx="3524251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11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87766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31" y="1346200"/>
            <a:ext cx="11375612" cy="4940320"/>
          </a:xfrm>
        </p:spPr>
        <p:txBody>
          <a:bodyPr/>
          <a:lstStyle/>
          <a:p>
            <a:r>
              <a:rPr lang="de-CH" altLang="en-US" sz="2800" dirty="0"/>
              <a:t>Formally demonstrate </a:t>
            </a:r>
            <a:r>
              <a:rPr lang="de-CH" altLang="en-US" sz="2800" dirty="0" smtClean="0"/>
              <a:t>two </a:t>
            </a:r>
            <a:r>
              <a:rPr lang="de-CH" altLang="en-US" sz="2800" dirty="0"/>
              <a:t>formulations have similar </a:t>
            </a:r>
            <a:r>
              <a:rPr lang="de-CH" altLang="en-US" sz="2800" dirty="0" smtClean="0"/>
              <a:t>bioavailability</a:t>
            </a:r>
          </a:p>
          <a:p>
            <a:pPr lvl="1"/>
            <a:r>
              <a:rPr lang="de-CH" altLang="en-US" sz="2400" dirty="0" smtClean="0">
                <a:solidFill>
                  <a:srgbClr val="000000"/>
                </a:solidFill>
                <a:sym typeface="Bookshelf Symbol 4"/>
              </a:rPr>
              <a:t>e.g. rate </a:t>
            </a:r>
            <a:r>
              <a:rPr lang="de-CH" altLang="en-US" sz="2400" dirty="0">
                <a:solidFill>
                  <a:srgbClr val="000000"/>
                </a:solidFill>
                <a:sym typeface="Bookshelf Symbol 4"/>
              </a:rPr>
              <a:t>(Cmax) and extent (AUC) of absorption are the </a:t>
            </a:r>
            <a:r>
              <a:rPr lang="de-CH" altLang="en-US" sz="2400" dirty="0" smtClean="0">
                <a:solidFill>
                  <a:srgbClr val="000000"/>
                </a:solidFill>
                <a:sym typeface="Bookshelf Symbol 4"/>
              </a:rPr>
              <a:t>same for Tablet vs. Capsule</a:t>
            </a:r>
            <a:endParaRPr lang="de-CH" altLang="en-US" sz="24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Bioequivalence studies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024" y="2728686"/>
            <a:ext cx="6715262" cy="354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12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8812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31" y="1346200"/>
            <a:ext cx="11375612" cy="4940320"/>
          </a:xfrm>
        </p:spPr>
        <p:txBody>
          <a:bodyPr/>
          <a:lstStyle/>
          <a:p>
            <a:r>
              <a:rPr lang="de-CH" altLang="en-US" dirty="0" smtClean="0"/>
              <a:t>Statistical analysis involves computing geometric mean ratio and 90% CI for ratio of PK parameters from e.g. Tablet vs. Capsule and comparing results to 0.80-1.25 bounds</a:t>
            </a:r>
          </a:p>
          <a:p>
            <a:pPr lvl="1"/>
            <a:r>
              <a:rPr lang="de-CH" altLang="en-US" sz="2400" dirty="0" smtClean="0">
                <a:solidFill>
                  <a:srgbClr val="000000"/>
                </a:solidFill>
                <a:sym typeface="Bookshelf Symbol 4"/>
              </a:rPr>
              <a:t>Six example scenarios, do they meet bioequlvalence criteria?</a:t>
            </a:r>
            <a:endParaRPr lang="de-CH" altLang="en-US" sz="24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Bioequivalence </a:t>
            </a:r>
            <a:r>
              <a:rPr lang="en-US" sz="3200" dirty="0" smtClean="0"/>
              <a:t>studies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2926789"/>
            <a:ext cx="7266215" cy="3898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502401" y="3157607"/>
            <a:ext cx="51815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altLang="en-US" sz="2200" b="1" dirty="0" smtClean="0">
                <a:latin typeface="Arial" pitchFamily="34" charset="0"/>
              </a:rPr>
              <a:t>Answers:</a:t>
            </a:r>
          </a:p>
          <a:p>
            <a:r>
              <a:rPr lang="de-CH" altLang="en-US" sz="2200" b="1" dirty="0" smtClean="0">
                <a:solidFill>
                  <a:srgbClr val="00B050"/>
                </a:solidFill>
                <a:latin typeface="Arial" pitchFamily="34" charset="0"/>
              </a:rPr>
              <a:t>1</a:t>
            </a:r>
            <a:r>
              <a:rPr lang="de-CH" altLang="en-US" sz="2200" b="1" dirty="0">
                <a:solidFill>
                  <a:srgbClr val="00B050"/>
                </a:solidFill>
                <a:latin typeface="Arial" pitchFamily="34" charset="0"/>
              </a:rPr>
              <a:t>, 2: </a:t>
            </a:r>
            <a:r>
              <a:rPr lang="de-CH" altLang="en-US" sz="2200" b="1" dirty="0" smtClean="0">
                <a:solidFill>
                  <a:srgbClr val="00B050"/>
                </a:solidFill>
                <a:latin typeface="Arial" pitchFamily="34" charset="0"/>
              </a:rPr>
              <a:t>yes</a:t>
            </a:r>
            <a:endParaRPr lang="de-CH" altLang="en-US" sz="2200" b="1" dirty="0">
              <a:solidFill>
                <a:srgbClr val="00B050"/>
              </a:solidFill>
              <a:latin typeface="Arial" pitchFamily="34" charset="0"/>
            </a:endParaRPr>
          </a:p>
          <a:p>
            <a:r>
              <a:rPr lang="de-CH" altLang="en-US" sz="2200" b="1" dirty="0" smtClean="0">
                <a:solidFill>
                  <a:srgbClr val="FF0000"/>
                </a:solidFill>
                <a:latin typeface="Arial" pitchFamily="34" charset="0"/>
              </a:rPr>
              <a:t>3: no (could </a:t>
            </a:r>
            <a:r>
              <a:rPr lang="de-CH" altLang="en-US" sz="2200" b="1" dirty="0">
                <a:solidFill>
                  <a:srgbClr val="FF0000"/>
                </a:solidFill>
                <a:latin typeface="Arial" pitchFamily="34" charset="0"/>
              </a:rPr>
              <a:t>have passed with &gt;N)</a:t>
            </a:r>
          </a:p>
          <a:p>
            <a:r>
              <a:rPr lang="de-CH" altLang="en-US" sz="2200" b="1" dirty="0" smtClean="0">
                <a:solidFill>
                  <a:srgbClr val="FF0000"/>
                </a:solidFill>
                <a:latin typeface="Arial" pitchFamily="34" charset="0"/>
              </a:rPr>
              <a:t>4: </a:t>
            </a:r>
            <a:r>
              <a:rPr lang="de-CH" altLang="en-US" sz="2200" b="1" dirty="0">
                <a:solidFill>
                  <a:srgbClr val="FF0000"/>
                </a:solidFill>
                <a:latin typeface="Arial" pitchFamily="34" charset="0"/>
              </a:rPr>
              <a:t>failed </a:t>
            </a:r>
            <a:r>
              <a:rPr lang="de-CH" altLang="en-US" sz="2200" b="1" dirty="0" smtClean="0">
                <a:solidFill>
                  <a:srgbClr val="FF0000"/>
                </a:solidFill>
                <a:latin typeface="Arial" pitchFamily="34" charset="0"/>
              </a:rPr>
              <a:t>(likely formulation </a:t>
            </a:r>
            <a:r>
              <a:rPr lang="de-CH" altLang="en-US" sz="2200" b="1" dirty="0">
                <a:solidFill>
                  <a:srgbClr val="FF0000"/>
                </a:solidFill>
                <a:latin typeface="Arial" pitchFamily="34" charset="0"/>
              </a:rPr>
              <a:t>effect, </a:t>
            </a:r>
            <a:endParaRPr lang="de-CH" altLang="en-US" sz="2200" b="1" dirty="0" smtClean="0">
              <a:solidFill>
                <a:srgbClr val="FF0000"/>
              </a:solidFill>
              <a:latin typeface="Arial" pitchFamily="34" charset="0"/>
            </a:endParaRPr>
          </a:p>
          <a:p>
            <a:r>
              <a:rPr lang="de-CH" altLang="en-US" sz="2200" b="1" dirty="0" smtClean="0">
                <a:solidFill>
                  <a:srgbClr val="FF0000"/>
                </a:solidFill>
                <a:latin typeface="Arial" pitchFamily="34" charset="0"/>
              </a:rPr>
              <a:t>    could </a:t>
            </a:r>
            <a:r>
              <a:rPr lang="de-CH" altLang="en-US" sz="2200" b="1" dirty="0">
                <a:solidFill>
                  <a:srgbClr val="FF0000"/>
                </a:solidFill>
                <a:latin typeface="Arial" pitchFamily="34" charset="0"/>
              </a:rPr>
              <a:t>have </a:t>
            </a:r>
            <a:r>
              <a:rPr lang="de-CH" altLang="en-US" sz="2200" b="1" dirty="0" smtClean="0">
                <a:solidFill>
                  <a:srgbClr val="FF0000"/>
                </a:solidFill>
                <a:latin typeface="Arial" pitchFamily="34" charset="0"/>
              </a:rPr>
              <a:t>passed with </a:t>
            </a:r>
            <a:r>
              <a:rPr lang="de-CH" altLang="en-US" sz="2200" b="1" dirty="0">
                <a:solidFill>
                  <a:srgbClr val="FF0000"/>
                </a:solidFill>
                <a:latin typeface="Arial" pitchFamily="34" charset="0"/>
              </a:rPr>
              <a:t>&gt;N)</a:t>
            </a:r>
          </a:p>
          <a:p>
            <a:r>
              <a:rPr lang="de-CH" altLang="en-US" sz="2200" b="1" dirty="0" smtClean="0">
                <a:solidFill>
                  <a:srgbClr val="FF0000"/>
                </a:solidFill>
                <a:latin typeface="Arial" pitchFamily="34" charset="0"/>
              </a:rPr>
              <a:t>5, 6: </a:t>
            </a:r>
            <a:r>
              <a:rPr lang="de-CH" altLang="en-US" sz="2200" b="1" dirty="0" smtClean="0">
                <a:solidFill>
                  <a:srgbClr val="FF0000"/>
                </a:solidFill>
                <a:latin typeface="Arial" pitchFamily="34" charset="0"/>
              </a:rPr>
              <a:t>no </a:t>
            </a:r>
            <a:r>
              <a:rPr lang="de-CH" altLang="en-US" sz="2200" b="1" dirty="0">
                <a:solidFill>
                  <a:srgbClr val="FF0000"/>
                </a:solidFill>
                <a:latin typeface="Arial" pitchFamily="34" charset="0"/>
              </a:rPr>
              <a:t>(completely </a:t>
            </a:r>
            <a:r>
              <a:rPr lang="de-CH" altLang="en-US" sz="2200" b="1" dirty="0" smtClean="0">
                <a:solidFill>
                  <a:srgbClr val="FF0000"/>
                </a:solidFill>
                <a:latin typeface="Arial" pitchFamily="34" charset="0"/>
              </a:rPr>
              <a:t>different)</a:t>
            </a:r>
            <a:endParaRPr lang="de-CH" altLang="en-US" sz="22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13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5525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31" y="1288144"/>
            <a:ext cx="11375612" cy="4940320"/>
          </a:xfrm>
        </p:spPr>
        <p:txBody>
          <a:bodyPr/>
          <a:lstStyle/>
          <a:p>
            <a:r>
              <a:rPr lang="de-CH" altLang="en-US" sz="2800" dirty="0" smtClean="0"/>
              <a:t>Food effect</a:t>
            </a:r>
          </a:p>
          <a:p>
            <a:pPr lvl="1"/>
            <a:r>
              <a:rPr lang="de-CH" altLang="en-US" sz="2400" dirty="0" smtClean="0"/>
              <a:t>Statistical analysis involves computing geometric mean ratio and 90% CI of PK parameters from fed state (high fat or low fat meal) vs. fasted state</a:t>
            </a:r>
          </a:p>
          <a:p>
            <a:pPr lvl="1"/>
            <a:r>
              <a:rPr lang="de-CH" altLang="en-US" sz="2400" dirty="0" smtClean="0"/>
              <a:t>Ratios &lt;&lt;1 or &gt;&gt;1 indicate negative or positive food effect </a:t>
            </a:r>
          </a:p>
          <a:p>
            <a:r>
              <a:rPr lang="de-CH" altLang="en-US" sz="2800" dirty="0" smtClean="0">
                <a:solidFill>
                  <a:srgbClr val="000000"/>
                </a:solidFill>
                <a:sym typeface="Bookshelf Symbol 4"/>
              </a:rPr>
              <a:t>Organ impariment</a:t>
            </a:r>
            <a:endParaRPr lang="de-CH" altLang="en-US" sz="2800" dirty="0">
              <a:solidFill>
                <a:srgbClr val="000000"/>
              </a:solidFill>
              <a:sym typeface="Bookshelf Symbol 4"/>
            </a:endParaRPr>
          </a:p>
          <a:p>
            <a:pPr lvl="1"/>
            <a:r>
              <a:rPr lang="de-CH" altLang="en-US" sz="2400" dirty="0" smtClean="0"/>
              <a:t>Most drugs are </a:t>
            </a:r>
            <a:r>
              <a:rPr lang="de-CH" altLang="en-US" sz="2400" dirty="0"/>
              <a:t>eliminated either through renal or hepatic </a:t>
            </a:r>
            <a:r>
              <a:rPr lang="de-CH" altLang="en-US" sz="2400" dirty="0" smtClean="0"/>
              <a:t>excretion; many </a:t>
            </a:r>
            <a:r>
              <a:rPr lang="de-CH" altLang="en-US" sz="2400" dirty="0"/>
              <a:t>are metabolized in </a:t>
            </a:r>
            <a:r>
              <a:rPr lang="de-CH" altLang="en-US" sz="2400" dirty="0" smtClean="0"/>
              <a:t>liver </a:t>
            </a:r>
            <a:r>
              <a:rPr lang="de-CH" altLang="en-US" sz="2400" dirty="0"/>
              <a:t>and </a:t>
            </a:r>
            <a:r>
              <a:rPr lang="de-CH" altLang="en-US" sz="2400" dirty="0" smtClean="0"/>
              <a:t>excreted renally</a:t>
            </a:r>
            <a:endParaRPr lang="en-US" altLang="en-US" sz="2400" dirty="0"/>
          </a:p>
          <a:p>
            <a:pPr lvl="1"/>
            <a:r>
              <a:rPr lang="en-US" altLang="en-US" sz="2400" dirty="0"/>
              <a:t>Decreased clearance of drug by impaired liver/kidney </a:t>
            </a:r>
          </a:p>
          <a:p>
            <a:pPr marL="400050" lvl="2" indent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110000"/>
              <a:buNone/>
            </a:pPr>
            <a:r>
              <a:rPr lang="en-US" altLang="en-US" sz="2400" dirty="0" smtClean="0">
                <a:sym typeface="Wingdings" panose="05000000000000000000" pitchFamily="2" charset="2"/>
              </a:rPr>
              <a:t></a:t>
            </a:r>
            <a:r>
              <a:rPr lang="en-US" altLang="en-US" sz="2400" dirty="0" smtClean="0"/>
              <a:t>Increased Cmax &amp; likelihood </a:t>
            </a:r>
            <a:r>
              <a:rPr lang="en-US" altLang="en-US" sz="2400" dirty="0"/>
              <a:t>of adverse events associated with </a:t>
            </a:r>
            <a:r>
              <a:rPr lang="en-US" altLang="en-US" sz="2400" dirty="0" smtClean="0"/>
              <a:t>exposure</a:t>
            </a:r>
          </a:p>
          <a:p>
            <a:pPr marL="400050" lvl="2" indent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110000"/>
              <a:buNone/>
            </a:pPr>
            <a:r>
              <a:rPr lang="en-US" altLang="en-US" sz="2400" dirty="0" smtClean="0">
                <a:sym typeface="Wingdings" panose="05000000000000000000" pitchFamily="2" charset="2"/>
              </a:rPr>
              <a:t>P</a:t>
            </a:r>
            <a:r>
              <a:rPr lang="en-US" altLang="en-US" sz="2400" dirty="0" smtClean="0"/>
              <a:t>otential </a:t>
            </a:r>
            <a:r>
              <a:rPr lang="en-US" altLang="en-US" sz="2400" dirty="0"/>
              <a:t>dose reduction </a:t>
            </a:r>
            <a:r>
              <a:rPr lang="en-US" altLang="en-US" sz="2400" dirty="0" smtClean="0"/>
              <a:t>in </a:t>
            </a:r>
            <a:r>
              <a:rPr lang="en-US" altLang="en-US" sz="2400" dirty="0"/>
              <a:t>patients with impaired hepatic/renal </a:t>
            </a:r>
            <a:r>
              <a:rPr lang="en-US" altLang="en-US" sz="2400" dirty="0" smtClean="0"/>
              <a:t>function</a:t>
            </a:r>
            <a:endParaRPr lang="de-CH" altLang="en-US" sz="24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Other CP studies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Food effect, Organ impairment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14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14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31" y="1346200"/>
            <a:ext cx="11375612" cy="4940320"/>
          </a:xfrm>
        </p:spPr>
        <p:txBody>
          <a:bodyPr/>
          <a:lstStyle/>
          <a:p>
            <a:r>
              <a:rPr lang="de-CH" altLang="en-US" sz="2800" dirty="0" smtClean="0"/>
              <a:t>Drug-drug interaction</a:t>
            </a:r>
          </a:p>
          <a:p>
            <a:pPr lvl="1"/>
            <a:r>
              <a:rPr lang="en-US" altLang="en-US" sz="2400" dirty="0">
                <a:solidFill>
                  <a:srgbClr val="000000"/>
                </a:solidFill>
              </a:rPr>
              <a:t>Metabolic elimination </a:t>
            </a:r>
            <a:r>
              <a:rPr lang="en-US" altLang="en-US" sz="2400" dirty="0" smtClean="0">
                <a:solidFill>
                  <a:srgbClr val="000000"/>
                </a:solidFill>
              </a:rPr>
              <a:t>can </a:t>
            </a:r>
            <a:r>
              <a:rPr lang="en-US" altLang="en-US" sz="2400" dirty="0">
                <a:solidFill>
                  <a:srgbClr val="000000"/>
                </a:solidFill>
              </a:rPr>
              <a:t>be inhibited, </a:t>
            </a:r>
            <a:r>
              <a:rPr lang="en-US" altLang="en-US" sz="2400" dirty="0" smtClean="0">
                <a:solidFill>
                  <a:srgbClr val="000000"/>
                </a:solidFill>
              </a:rPr>
              <a:t>activated, </a:t>
            </a:r>
            <a:r>
              <a:rPr lang="en-US" altLang="en-US" sz="2400" dirty="0">
                <a:solidFill>
                  <a:srgbClr val="000000"/>
                </a:solidFill>
              </a:rPr>
              <a:t>or induced by concomitant drugs</a:t>
            </a:r>
          </a:p>
          <a:p>
            <a:pPr lvl="1"/>
            <a:r>
              <a:rPr lang="en-US" altLang="en-US" sz="2400" dirty="0" smtClean="0">
                <a:solidFill>
                  <a:srgbClr val="000000"/>
                </a:solidFill>
              </a:rPr>
              <a:t>Investigational drug </a:t>
            </a:r>
            <a:r>
              <a:rPr lang="en-US" altLang="en-US" sz="2400" dirty="0">
                <a:solidFill>
                  <a:srgbClr val="000000"/>
                </a:solidFill>
              </a:rPr>
              <a:t>may inhibit/induce </a:t>
            </a:r>
            <a:r>
              <a:rPr lang="en-US" altLang="en-US" sz="2400" dirty="0" smtClean="0">
                <a:solidFill>
                  <a:srgbClr val="000000"/>
                </a:solidFill>
              </a:rPr>
              <a:t>metabolism </a:t>
            </a:r>
            <a:r>
              <a:rPr lang="en-US" altLang="en-US" sz="2400" dirty="0">
                <a:solidFill>
                  <a:srgbClr val="000000"/>
                </a:solidFill>
              </a:rPr>
              <a:t>of other </a:t>
            </a:r>
            <a:r>
              <a:rPr lang="en-US" altLang="en-US" sz="2400" dirty="0" smtClean="0">
                <a:solidFill>
                  <a:srgbClr val="000000"/>
                </a:solidFill>
              </a:rPr>
              <a:t>compounds</a:t>
            </a:r>
            <a:endParaRPr lang="en-US" altLang="en-US" sz="2400" dirty="0">
              <a:solidFill>
                <a:srgbClr val="000000"/>
              </a:solidFill>
            </a:endParaRPr>
          </a:p>
          <a:p>
            <a:r>
              <a:rPr lang="en-US" altLang="en-US" sz="2800" dirty="0">
                <a:solidFill>
                  <a:srgbClr val="000000"/>
                </a:solidFill>
              </a:rPr>
              <a:t>Goals of DDI </a:t>
            </a:r>
            <a:r>
              <a:rPr lang="en-US" altLang="en-US" sz="2800" dirty="0" smtClean="0">
                <a:solidFill>
                  <a:srgbClr val="000000"/>
                </a:solidFill>
              </a:rPr>
              <a:t>study</a:t>
            </a:r>
            <a:endParaRPr lang="en-US" altLang="en-US" sz="2800" dirty="0">
              <a:solidFill>
                <a:srgbClr val="000000"/>
              </a:solidFill>
            </a:endParaRPr>
          </a:p>
          <a:p>
            <a:pPr lvl="1"/>
            <a:r>
              <a:rPr lang="en-US" altLang="en-US" sz="2400" dirty="0">
                <a:solidFill>
                  <a:srgbClr val="000000"/>
                </a:solidFill>
              </a:rPr>
              <a:t>Compare </a:t>
            </a:r>
            <a:r>
              <a:rPr lang="en-US" altLang="en-US" sz="2400" dirty="0" smtClean="0">
                <a:solidFill>
                  <a:srgbClr val="000000"/>
                </a:solidFill>
              </a:rPr>
              <a:t>geometric mean ratio of PK parameters of drug </a:t>
            </a:r>
            <a:r>
              <a:rPr lang="en-US" altLang="en-US" sz="2400" dirty="0">
                <a:solidFill>
                  <a:srgbClr val="000000"/>
                </a:solidFill>
              </a:rPr>
              <a:t>with </a:t>
            </a:r>
            <a:r>
              <a:rPr lang="en-US" altLang="en-US" sz="2400" dirty="0" smtClean="0">
                <a:solidFill>
                  <a:srgbClr val="000000"/>
                </a:solidFill>
              </a:rPr>
              <a:t>&amp; </a:t>
            </a:r>
            <a:r>
              <a:rPr lang="en-US" altLang="en-US" sz="2400" dirty="0">
                <a:solidFill>
                  <a:srgbClr val="000000"/>
                </a:solidFill>
              </a:rPr>
              <a:t>without interacting drug</a:t>
            </a:r>
          </a:p>
          <a:p>
            <a:pPr lvl="1"/>
            <a:r>
              <a:rPr lang="en-US" altLang="en-US" sz="2400" dirty="0" smtClean="0">
                <a:solidFill>
                  <a:srgbClr val="000000"/>
                </a:solidFill>
              </a:rPr>
              <a:t>Determine </a:t>
            </a:r>
            <a:r>
              <a:rPr lang="en-US" altLang="en-US" sz="2400" dirty="0">
                <a:solidFill>
                  <a:srgbClr val="000000"/>
                </a:solidFill>
              </a:rPr>
              <a:t>if interaction necessitates </a:t>
            </a:r>
            <a:r>
              <a:rPr lang="en-US" altLang="en-US" sz="2400" dirty="0" smtClean="0">
                <a:solidFill>
                  <a:srgbClr val="000000"/>
                </a:solidFill>
              </a:rPr>
              <a:t>dose </a:t>
            </a:r>
            <a:r>
              <a:rPr lang="en-US" altLang="en-US" sz="2400" dirty="0">
                <a:solidFill>
                  <a:srgbClr val="000000"/>
                </a:solidFill>
              </a:rPr>
              <a:t>adjustment or </a:t>
            </a:r>
            <a:r>
              <a:rPr lang="en-US" altLang="en-US" sz="2400" dirty="0" smtClean="0">
                <a:solidFill>
                  <a:srgbClr val="000000"/>
                </a:solidFill>
              </a:rPr>
              <a:t>contraindication on label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24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  <a:p>
            <a:pPr lvl="1">
              <a:spcBef>
                <a:spcPts val="12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endParaRPr lang="de-CH" altLang="en-US" sz="1800" dirty="0">
              <a:solidFill>
                <a:srgbClr val="000000"/>
              </a:solidFill>
              <a:sym typeface="Bookshelf Symbol 4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Other CP studies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Drug-Drug Interaction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15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26053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7559" y="2121593"/>
            <a:ext cx="11067393" cy="1642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smtClean="0"/>
              <a:t>General </a:t>
            </a:r>
            <a:r>
              <a:rPr lang="en-US" sz="4800" dirty="0" smtClean="0"/>
              <a:t>advice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dirty="0" smtClean="0"/>
              <a:t>&amp;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dirty="0" smtClean="0"/>
              <a:t>Helpful UNL experiences/courses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8832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246239" y="1710645"/>
            <a:ext cx="10474314" cy="4525963"/>
          </a:xfrm>
        </p:spPr>
        <p:txBody>
          <a:bodyPr/>
          <a:lstStyle/>
          <a:p>
            <a:r>
              <a:rPr lang="en-US" sz="2600" dirty="0" smtClean="0">
                <a:latin typeface="Open Sans"/>
                <a:cs typeface="Open Sans"/>
              </a:rPr>
              <a:t>Establish </a:t>
            </a:r>
            <a:r>
              <a:rPr lang="en-US" sz="2600" dirty="0">
                <a:latin typeface="Open Sans"/>
                <a:cs typeface="Open Sans"/>
              </a:rPr>
              <a:t>contacts with professors and people in </a:t>
            </a:r>
            <a:r>
              <a:rPr lang="en-US" sz="2600" dirty="0" smtClean="0">
                <a:latin typeface="Open Sans"/>
                <a:cs typeface="Open Sans"/>
              </a:rPr>
              <a:t>areas you wish to work</a:t>
            </a:r>
            <a:endParaRPr lang="en-US" sz="2600" dirty="0">
              <a:latin typeface="Open Sans"/>
              <a:cs typeface="Open Sans"/>
            </a:endParaRPr>
          </a:p>
          <a:p>
            <a:r>
              <a:rPr lang="en-US" sz="2600" dirty="0">
                <a:latin typeface="Open Sans"/>
                <a:cs typeface="Open Sans"/>
              </a:rPr>
              <a:t>Pursue research/teaching assistantships to cover costs of school</a:t>
            </a:r>
          </a:p>
          <a:p>
            <a:r>
              <a:rPr lang="en-US" sz="2600" dirty="0">
                <a:latin typeface="Open Sans"/>
                <a:cs typeface="Open Sans"/>
              </a:rPr>
              <a:t>Seek out internships; first hand experience goes a long way</a:t>
            </a:r>
          </a:p>
          <a:p>
            <a:r>
              <a:rPr lang="en-US" sz="2600" dirty="0">
                <a:latin typeface="Open Sans"/>
                <a:cs typeface="Open Sans"/>
              </a:rPr>
              <a:t>Research potential jobs/areas of statistics online</a:t>
            </a:r>
          </a:p>
          <a:p>
            <a:r>
              <a:rPr lang="en-US" sz="2600" dirty="0">
                <a:latin typeface="Open Sans"/>
                <a:cs typeface="Open Sans"/>
              </a:rPr>
              <a:t>Masters is helpful but some industries (e.g. pharmaceutical) require PhD; PhD makes you more marketable</a:t>
            </a:r>
          </a:p>
          <a:p>
            <a:r>
              <a:rPr lang="en-US" sz="2600" dirty="0">
                <a:latin typeface="Open Sans"/>
                <a:cs typeface="Open Sans"/>
              </a:rPr>
              <a:t>The more you put into your education the more you will get out of it!</a:t>
            </a:r>
          </a:p>
          <a:p>
            <a:pPr marL="234950" lvl="1" indent="0">
              <a:buNone/>
            </a:pPr>
            <a:endParaRPr lang="en-US" sz="2600" dirty="0" smtClean="0"/>
          </a:p>
          <a:p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667662" y="0"/>
            <a:ext cx="9144001" cy="1320372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General advice for graduate students</a:t>
            </a:r>
          </a:p>
        </p:txBody>
      </p:sp>
      <p:sp>
        <p:nvSpPr>
          <p:cNvPr id="2" name="Rectangle 1"/>
          <p:cNvSpPr/>
          <p:nvPr/>
        </p:nvSpPr>
        <p:spPr>
          <a:xfrm>
            <a:off x="7663543" y="6249905"/>
            <a:ext cx="3744686" cy="537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208828" y="1710145"/>
            <a:ext cx="10212176" cy="4525963"/>
          </a:xfrm>
        </p:spPr>
        <p:txBody>
          <a:bodyPr/>
          <a:lstStyle/>
          <a:p>
            <a:r>
              <a:rPr lang="en-US" sz="2800" dirty="0" smtClean="0"/>
              <a:t>Research assistantship with PQRI Stability Shelf Life Working Group; allowed interaction with members of pharma industry</a:t>
            </a:r>
          </a:p>
          <a:p>
            <a:r>
              <a:rPr lang="en-US" sz="2800" dirty="0" smtClean="0"/>
              <a:t>Attending conferences</a:t>
            </a:r>
          </a:p>
          <a:p>
            <a:r>
              <a:rPr lang="en-US" sz="2800" dirty="0" smtClean="0"/>
              <a:t>Working with classmates on challenging homework problems</a:t>
            </a:r>
          </a:p>
          <a:p>
            <a:r>
              <a:rPr lang="en-US" sz="2800" dirty="0" smtClean="0"/>
              <a:t>Weekly seminars</a:t>
            </a:r>
          </a:p>
          <a:p>
            <a:r>
              <a:rPr lang="en-US" sz="2800" dirty="0" smtClean="0"/>
              <a:t>Asking questions/getting clarification from professors on course material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7662" y="0"/>
            <a:ext cx="9144001" cy="1320372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Helpful UNL experiences/courses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8231105" y="6186841"/>
            <a:ext cx="3744686" cy="537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1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sz="2800" dirty="0" smtClean="0"/>
              <a:t>All courses were helpful; most relevant were:</a:t>
            </a:r>
          </a:p>
          <a:p>
            <a:pPr lvl="1"/>
            <a:r>
              <a:rPr lang="en-US" sz="2400" dirty="0" smtClean="0"/>
              <a:t>Generalized linear m</a:t>
            </a:r>
            <a:r>
              <a:rPr lang="en-US" sz="2400" dirty="0" smtClean="0"/>
              <a:t>ixed models</a:t>
            </a:r>
          </a:p>
          <a:p>
            <a:pPr lvl="1"/>
            <a:r>
              <a:rPr lang="en-US" sz="2400" dirty="0" smtClean="0"/>
              <a:t>Cl</a:t>
            </a:r>
            <a:r>
              <a:rPr lang="en-US" sz="2400" dirty="0" smtClean="0"/>
              <a:t>inical </a:t>
            </a:r>
            <a:r>
              <a:rPr lang="en-US" sz="2400" dirty="0" smtClean="0"/>
              <a:t>trials course through </a:t>
            </a:r>
            <a:r>
              <a:rPr lang="en-US" sz="2400" dirty="0" smtClean="0"/>
              <a:t>UNMC</a:t>
            </a:r>
          </a:p>
          <a:p>
            <a:pPr lvl="1"/>
            <a:r>
              <a:rPr lang="en-US" sz="2400" dirty="0" smtClean="0"/>
              <a:t>Experimental design (and theory)</a:t>
            </a:r>
          </a:p>
          <a:p>
            <a:pPr lvl="1"/>
            <a:r>
              <a:rPr lang="en-US" sz="2400" dirty="0" smtClean="0"/>
              <a:t>Categorical data analysis</a:t>
            </a:r>
            <a:endParaRPr lang="en-US" sz="2400" dirty="0" smtClean="0"/>
          </a:p>
          <a:p>
            <a:r>
              <a:rPr lang="en-US" sz="2800" dirty="0" smtClean="0"/>
              <a:t>Courses </a:t>
            </a:r>
            <a:r>
              <a:rPr lang="en-US" sz="2800" dirty="0" smtClean="0"/>
              <a:t>I did not take but would have been helpful</a:t>
            </a:r>
            <a:endParaRPr lang="en-US" sz="2800" dirty="0" smtClean="0"/>
          </a:p>
          <a:p>
            <a:pPr lvl="1"/>
            <a:r>
              <a:rPr lang="en-US" sz="2400" dirty="0" smtClean="0"/>
              <a:t>Survival analysis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5D3DDB-F67E-47C2-9D41-7F40E7B495E9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7662" y="0"/>
            <a:ext cx="9144001" cy="1320372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Helpful UNL experiences/courses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7663543" y="6186841"/>
            <a:ext cx="3744686" cy="537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22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Life as a Biostatistician at Novartis </a:t>
            </a:r>
            <a:r>
              <a:rPr lang="en-US" dirty="0" smtClean="0"/>
              <a:t>Oncology</a:t>
            </a:r>
          </a:p>
          <a:p>
            <a:r>
              <a:rPr lang="en-US" dirty="0" smtClean="0"/>
              <a:t>Clinical </a:t>
            </a:r>
            <a:r>
              <a:rPr lang="en-US" dirty="0" smtClean="0"/>
              <a:t>Pharmacology (CP) Biostats at Novartis Oncology</a:t>
            </a:r>
          </a:p>
          <a:p>
            <a:r>
              <a:rPr lang="en-US" dirty="0"/>
              <a:t>General advice for graduate students</a:t>
            </a:r>
          </a:p>
          <a:p>
            <a:r>
              <a:rPr lang="en-US" dirty="0" smtClean="0"/>
              <a:t>UNL experiences </a:t>
            </a:r>
            <a:r>
              <a:rPr lang="en-US" dirty="0" smtClean="0"/>
              <a:t>which were </a:t>
            </a:r>
            <a:r>
              <a:rPr lang="en-US" dirty="0" smtClean="0"/>
              <a:t>helpful </a:t>
            </a:r>
            <a:endParaRPr lang="en-US" dirty="0"/>
          </a:p>
          <a:p>
            <a:r>
              <a:rPr lang="en-US" dirty="0" smtClean="0"/>
              <a:t>Questions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7662" y="0"/>
            <a:ext cx="9144001" cy="1320372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Outline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5173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435429" y="1505693"/>
            <a:ext cx="11309882" cy="4525963"/>
          </a:xfrm>
        </p:spPr>
        <p:txBody>
          <a:bodyPr/>
          <a:lstStyle/>
          <a:p>
            <a:r>
              <a:rPr lang="en-US" sz="2800" dirty="0" smtClean="0"/>
              <a:t>Exciting opportunities in Biostats at Novartis Oncology </a:t>
            </a:r>
          </a:p>
          <a:p>
            <a:pPr lvl="1"/>
            <a:r>
              <a:rPr lang="en-US" sz="2400" dirty="0" smtClean="0"/>
              <a:t>Work cross functionally to bring new treatments to cancer patients</a:t>
            </a:r>
          </a:p>
          <a:p>
            <a:pPr lvl="1"/>
            <a:r>
              <a:rPr lang="en-US" sz="2400" dirty="0" smtClean="0"/>
              <a:t>Use statistics to determine information on drug label related to safety and efficacy</a:t>
            </a:r>
          </a:p>
          <a:p>
            <a:r>
              <a:rPr lang="en-US" sz="2800" dirty="0" smtClean="0">
                <a:latin typeface="Open Sans"/>
                <a:cs typeface="Open Sans"/>
              </a:rPr>
              <a:t>Make the most of your graduate school experience</a:t>
            </a:r>
            <a:endParaRPr lang="en-US" sz="2800" dirty="0">
              <a:latin typeface="Open Sans"/>
              <a:cs typeface="Open Sans"/>
            </a:endParaRPr>
          </a:p>
          <a:p>
            <a:pPr lvl="1"/>
            <a:r>
              <a:rPr lang="en-US" sz="2400" dirty="0" smtClean="0">
                <a:latin typeface="Open Sans"/>
                <a:cs typeface="Open Sans"/>
              </a:rPr>
              <a:t>Seek </a:t>
            </a:r>
            <a:r>
              <a:rPr lang="en-US" sz="2400" dirty="0">
                <a:latin typeface="Open Sans"/>
                <a:cs typeface="Open Sans"/>
              </a:rPr>
              <a:t>out internships; first hand experience goes a long way</a:t>
            </a:r>
          </a:p>
          <a:p>
            <a:pPr lvl="1"/>
            <a:r>
              <a:rPr lang="en-US" sz="2400" dirty="0" smtClean="0">
                <a:latin typeface="Open Sans"/>
                <a:cs typeface="Open Sans"/>
              </a:rPr>
              <a:t>Reach out to professors for advice and assistance</a:t>
            </a:r>
          </a:p>
          <a:p>
            <a:pPr lvl="1"/>
            <a:r>
              <a:rPr lang="en-US" sz="2400" dirty="0" smtClean="0">
                <a:latin typeface="Open Sans"/>
                <a:cs typeface="Open Sans"/>
              </a:rPr>
              <a:t>Establish contacts in areas you wish to work</a:t>
            </a:r>
            <a:endParaRPr lang="en-US" sz="2400" dirty="0">
              <a:latin typeface="Open Sans"/>
              <a:cs typeface="Open Sans"/>
            </a:endParaRPr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67662" y="0"/>
            <a:ext cx="9144001" cy="1320372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Summary</a:t>
            </a:r>
            <a:endParaRPr lang="en-US" sz="4400" dirty="0"/>
          </a:p>
        </p:txBody>
      </p:sp>
      <p:sp>
        <p:nvSpPr>
          <p:cNvPr id="2" name="Rectangle 1"/>
          <p:cNvSpPr/>
          <p:nvPr/>
        </p:nvSpPr>
        <p:spPr>
          <a:xfrm>
            <a:off x="7663543" y="6139543"/>
            <a:ext cx="3744686" cy="537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9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901145" y="2015376"/>
            <a:ext cx="8456083" cy="3692525"/>
          </a:xfrm>
        </p:spPr>
        <p:txBody>
          <a:bodyPr/>
          <a:lstStyle/>
          <a:p>
            <a:pPr marL="0" indent="0">
              <a:lnSpc>
                <a:spcPct val="140000"/>
              </a:lnSpc>
              <a:buNone/>
            </a:pPr>
            <a:r>
              <a:rPr lang="en-US" dirty="0" smtClean="0">
                <a:sym typeface="Wingdings" panose="05000000000000000000" pitchFamily="2" charset="2"/>
              </a:rPr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634500" y="1694380"/>
            <a:ext cx="10972800" cy="4604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Open Sans"/>
                <a:cs typeface="Open Sans"/>
              </a:rPr>
              <a:t>2005: BA from Concordia University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Open Sans"/>
                <a:cs typeface="Open Sans"/>
              </a:rPr>
              <a:t> </a:t>
            </a:r>
            <a:r>
              <a:rPr lang="en-US" sz="2800" dirty="0" smtClean="0">
                <a:latin typeface="Open Sans"/>
                <a:cs typeface="Open Sans"/>
              </a:rPr>
              <a:t>     (major Math/Business, minor Actuarial Science)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Open Sans"/>
                <a:cs typeface="Open Sans"/>
              </a:rPr>
              <a:t>2007: MS in Statistics from UNL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Open Sans"/>
                <a:cs typeface="Open Sans"/>
              </a:rPr>
              <a:t>2010: PhD </a:t>
            </a:r>
            <a:r>
              <a:rPr lang="en-US" sz="2800" dirty="0">
                <a:latin typeface="Open Sans"/>
                <a:cs typeface="Open Sans"/>
              </a:rPr>
              <a:t>in Statistics from </a:t>
            </a:r>
            <a:r>
              <a:rPr lang="en-US" sz="2800" dirty="0" smtClean="0">
                <a:latin typeface="Open Sans"/>
                <a:cs typeface="Open Sans"/>
              </a:rPr>
              <a:t>UNL (dissertation on shelf life estimation)</a:t>
            </a:r>
          </a:p>
          <a:p>
            <a:pPr marL="571500" indent="-571500">
              <a:spcBef>
                <a:spcPts val="1200"/>
              </a:spcBef>
            </a:pPr>
            <a:r>
              <a:rPr lang="en-US" sz="2800" dirty="0" smtClean="0">
                <a:latin typeface="Open Sans"/>
                <a:cs typeface="Open Sans"/>
              </a:rPr>
              <a:t>2010-present: </a:t>
            </a:r>
            <a:r>
              <a:rPr lang="en-US" sz="2800" dirty="0">
                <a:latin typeface="Open Sans"/>
                <a:cs typeface="Open Sans"/>
              </a:rPr>
              <a:t>Clinical Pharmacology </a:t>
            </a:r>
            <a:r>
              <a:rPr lang="en-US" sz="2800" dirty="0" smtClean="0">
                <a:latin typeface="Open Sans"/>
                <a:cs typeface="Open Sans"/>
              </a:rPr>
              <a:t>Biostatistician at Novartis Oncology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>
              <a:latin typeface="Open Sans"/>
              <a:cs typeface="Open San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>
              <a:latin typeface="Open Sans"/>
              <a:cs typeface="Open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7660" y="0"/>
            <a:ext cx="9144001" cy="1320372"/>
          </a:xfrm>
          <a:prstGeom prst="rect">
            <a:avLst/>
          </a:prstGeom>
          <a:solidFill>
            <a:srgbClr val="E7572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Background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855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36881" y="2121593"/>
            <a:ext cx="8519531" cy="1642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smtClean="0"/>
              <a:t>Life as a Biostatistician at Novartis Oncology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4383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Global headquarters: Basel, Switzerland</a:t>
            </a:r>
          </a:p>
          <a:p>
            <a:r>
              <a:rPr lang="en-US" sz="2800" dirty="0" smtClean="0"/>
              <a:t>US headquarters: East Hanover, NJ</a:t>
            </a:r>
          </a:p>
          <a:p>
            <a:r>
              <a:rPr lang="en-US" sz="2800" dirty="0" smtClean="0"/>
              <a:t>Other locations</a:t>
            </a:r>
          </a:p>
          <a:p>
            <a:pPr lvl="1"/>
            <a:r>
              <a:rPr lang="en-US" sz="2400" dirty="0" smtClean="0"/>
              <a:t>Hyderabad, India</a:t>
            </a:r>
          </a:p>
          <a:p>
            <a:pPr lvl="1"/>
            <a:r>
              <a:rPr lang="en-US" sz="2400" dirty="0" smtClean="0"/>
              <a:t>Paris, France</a:t>
            </a:r>
          </a:p>
          <a:p>
            <a:pPr lvl="1"/>
            <a:r>
              <a:rPr lang="en-US" sz="2400" dirty="0" smtClean="0"/>
              <a:t>Tokyo, Japan</a:t>
            </a:r>
            <a:endParaRPr lang="en-US" sz="2400" dirty="0"/>
          </a:p>
          <a:p>
            <a:r>
              <a:rPr lang="en-US" sz="2800" dirty="0" smtClean="0">
                <a:hlinkClick r:id="rId2"/>
              </a:rPr>
              <a:t>Impacting cancer patients one drug at a time</a:t>
            </a:r>
            <a:endParaRPr lang="en-US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Novartis Oncology</a:t>
            </a:r>
            <a:endParaRPr lang="en-US" sz="32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53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Responsibilities as member of cross </a:t>
            </a:r>
            <a:r>
              <a:rPr lang="en-US" sz="2800" dirty="0"/>
              <a:t>functional clinical trial </a:t>
            </a:r>
            <a:r>
              <a:rPr lang="en-US" sz="2800" dirty="0" smtClean="0"/>
              <a:t>team include:</a:t>
            </a:r>
          </a:p>
          <a:p>
            <a:pPr lvl="1"/>
            <a:r>
              <a:rPr lang="en-US" sz="2400" dirty="0" smtClean="0"/>
              <a:t>Providing input to clinical trial protocols &amp; case report forms (data collection)</a:t>
            </a:r>
          </a:p>
          <a:p>
            <a:pPr lvl="1"/>
            <a:r>
              <a:rPr lang="en-US" sz="2400" dirty="0" smtClean="0"/>
              <a:t>Creating statistical analysis plans</a:t>
            </a:r>
          </a:p>
          <a:p>
            <a:pPr lvl="1"/>
            <a:r>
              <a:rPr lang="en-US" sz="2400" dirty="0" smtClean="0"/>
              <a:t>Working with programmers to create outputs for clinical study report (CSR)</a:t>
            </a:r>
          </a:p>
          <a:p>
            <a:pPr lvl="1"/>
            <a:r>
              <a:rPr lang="en-US" sz="2400" dirty="0" smtClean="0"/>
              <a:t>Writing statistical results in CSR</a:t>
            </a:r>
            <a:endParaRPr lang="en-US" sz="2400" dirty="0"/>
          </a:p>
          <a:p>
            <a:r>
              <a:rPr lang="en-US" sz="2800" dirty="0" smtClean="0">
                <a:hlinkClick r:id="rId2"/>
              </a:rPr>
              <a:t>Life as a Biostatistician</a:t>
            </a: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Role of biostatistician </a:t>
            </a:r>
            <a:r>
              <a:rPr lang="en-US" sz="3200" dirty="0"/>
              <a:t>at Novartis Oncology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Member of clinical trial team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9312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Responsibilities as member of </a:t>
            </a:r>
            <a:r>
              <a:rPr lang="en-US" sz="2800" dirty="0" smtClean="0"/>
              <a:t>team preparing documentation for submission to health authorities (HA) include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smtClean="0"/>
              <a:t>Creating statistical analysis plans to address clinical pharmacology, safety, and efficacy aspects of drug </a:t>
            </a:r>
          </a:p>
          <a:p>
            <a:pPr lvl="1"/>
            <a:r>
              <a:rPr lang="en-US" sz="2400" dirty="0" smtClean="0"/>
              <a:t>Preparing datasets for submission to FDA</a:t>
            </a:r>
          </a:p>
          <a:p>
            <a:pPr lvl="1"/>
            <a:r>
              <a:rPr lang="en-US" sz="2400" dirty="0" smtClean="0"/>
              <a:t>Answering ad hoc HA questions 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Role of biostatistician </a:t>
            </a:r>
            <a:r>
              <a:rPr lang="en-US" sz="3200" dirty="0"/>
              <a:t>at Novartis Oncology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Member of submission team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7901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Responsibilities as member of </a:t>
            </a:r>
            <a:r>
              <a:rPr lang="en-US" sz="2800" dirty="0" smtClean="0"/>
              <a:t>exposure-response team to establish correct dose for further development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smtClean="0"/>
              <a:t>Working with clinical pharmacologists and clinicians to utilize data to make inference on recommended dose</a:t>
            </a:r>
          </a:p>
          <a:p>
            <a:pPr lvl="1"/>
            <a:r>
              <a:rPr lang="en-US" sz="2400" dirty="0" smtClean="0"/>
              <a:t>Addressing questions such as:</a:t>
            </a:r>
          </a:p>
          <a:p>
            <a:pPr lvl="2"/>
            <a:r>
              <a:rPr lang="en-US" sz="2200" dirty="0" smtClean="0"/>
              <a:t>Does increasing exposure increase probability of adverse events?</a:t>
            </a:r>
          </a:p>
          <a:p>
            <a:pPr lvl="2"/>
            <a:r>
              <a:rPr lang="en-US" sz="2200" dirty="0" smtClean="0"/>
              <a:t>Does increasing exposure increase efficacy? </a:t>
            </a:r>
          </a:p>
          <a:p>
            <a:pPr lvl="2"/>
            <a:r>
              <a:rPr lang="en-US" sz="2200" dirty="0" smtClean="0"/>
              <a:t>What is the optimal dose (maximum efficacy, minimum side effects)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Role of biostatistician </a:t>
            </a:r>
            <a:r>
              <a:rPr lang="en-US" sz="3200" dirty="0"/>
              <a:t>at Novartis Oncology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Member of exposure-response team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6AA3EA-0569-43EF-BBA3-83FDB109D582}" type="slidenum">
              <a:rPr lang="en-US" smtClean="0"/>
              <a:pPr/>
              <a:t>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62367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36881" y="2121593"/>
            <a:ext cx="8519531" cy="16424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800" dirty="0" smtClean="0"/>
              <a:t>Now a glimpse into Clinical Pharmacology (CP) Biostatistics at Novartis Oncology...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04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lain_Novartis_White">
  <a:themeElements>
    <a:clrScheme name="NovartisWhit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FCAF17"/>
      </a:accent1>
      <a:accent2>
        <a:srgbClr val="EC8026"/>
      </a:accent2>
      <a:accent3>
        <a:srgbClr val="E44C16"/>
      </a:accent3>
      <a:accent4>
        <a:srgbClr val="923222"/>
      </a:accent4>
      <a:accent5>
        <a:srgbClr val="634329"/>
      </a:accent5>
      <a:accent6>
        <a:srgbClr val="000000"/>
      </a:accent6>
      <a:hlink>
        <a:srgbClr val="E44C16"/>
      </a:hlink>
      <a:folHlink>
        <a:srgbClr val="FCAF17"/>
      </a:folHlink>
    </a:clrScheme>
    <a:fontScheme name="Novart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Novart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01_Novartis_White</Template>
  <TotalTime>2328</TotalTime>
  <Words>958</Words>
  <Application>Microsoft Office PowerPoint</Application>
  <PresentationFormat>Widescreen</PresentationFormat>
  <Paragraphs>163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Bookshelf Symbol 4</vt:lpstr>
      <vt:lpstr>Calibri</vt:lpstr>
      <vt:lpstr>Open Sans</vt:lpstr>
      <vt:lpstr>Wingdings</vt:lpstr>
      <vt:lpstr>Office Theme</vt:lpstr>
      <vt:lpstr>2_Plain_Novartis_White</vt:lpstr>
      <vt:lpstr>PowerPoint Presentation</vt:lpstr>
      <vt:lpstr>PowerPoint Presentation</vt:lpstr>
      <vt:lpstr>PowerPoint Presentation</vt:lpstr>
      <vt:lpstr>PowerPoint Presentation</vt:lpstr>
      <vt:lpstr>Novartis Oncology</vt:lpstr>
      <vt:lpstr>Role of biostatistician at Novartis Oncology</vt:lpstr>
      <vt:lpstr>Role of biostatistician at Novartis Oncology</vt:lpstr>
      <vt:lpstr>Role of biostatistician at Novartis Oncology</vt:lpstr>
      <vt:lpstr>PowerPoint Presentation</vt:lpstr>
      <vt:lpstr>Intro to clinical pharmacology (CP) studies</vt:lpstr>
      <vt:lpstr>Types of CP studies</vt:lpstr>
      <vt:lpstr>Bioequivalence studies</vt:lpstr>
      <vt:lpstr>Bioequivalence studies</vt:lpstr>
      <vt:lpstr>Other CP studies</vt:lpstr>
      <vt:lpstr>Other CP studies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Quinlan</dc:creator>
  <cp:lastModifiedBy>Dr. Quinlan</cp:lastModifiedBy>
  <cp:revision>77</cp:revision>
  <dcterms:created xsi:type="dcterms:W3CDTF">2015-09-28T20:38:02Z</dcterms:created>
  <dcterms:modified xsi:type="dcterms:W3CDTF">2016-09-25T19:49:29Z</dcterms:modified>
</cp:coreProperties>
</file>