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507" r:id="rId2"/>
    <p:sldId id="451" r:id="rId3"/>
    <p:sldId id="491" r:id="rId4"/>
    <p:sldId id="488" r:id="rId5"/>
    <p:sldId id="490" r:id="rId6"/>
    <p:sldId id="492" r:id="rId7"/>
    <p:sldId id="493" r:id="rId8"/>
    <p:sldId id="494" r:id="rId9"/>
    <p:sldId id="462" r:id="rId10"/>
    <p:sldId id="463" r:id="rId11"/>
    <p:sldId id="508" r:id="rId12"/>
    <p:sldId id="498" r:id="rId13"/>
    <p:sldId id="496" r:id="rId14"/>
    <p:sldId id="497" r:id="rId15"/>
    <p:sldId id="501" r:id="rId16"/>
    <p:sldId id="502" r:id="rId17"/>
    <p:sldId id="477" r:id="rId18"/>
    <p:sldId id="504" r:id="rId19"/>
    <p:sldId id="505" r:id="rId20"/>
    <p:sldId id="506" r:id="rId21"/>
    <p:sldId id="471" r:id="rId22"/>
    <p:sldId id="489" r:id="rId23"/>
  </p:sldIdLst>
  <p:sldSz cx="9144000" cy="6858000" type="screen4x3"/>
  <p:notesSz cx="6858000" cy="9144000"/>
  <p:embeddedFontLst>
    <p:embeddedFont>
      <p:font typeface="Calibri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lder" initials="b" lastIdx="2" clrIdx="0"/>
  <p:cmAuthor id="1" name="Chris" initials="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18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3405" autoAdjust="0"/>
    <p:restoredTop sz="79590" autoAdjust="0"/>
  </p:normalViewPr>
  <p:slideViewPr>
    <p:cSldViewPr>
      <p:cViewPr varScale="1">
        <p:scale>
          <a:sx n="107" d="100"/>
          <a:sy n="107" d="100"/>
        </p:scale>
        <p:origin x="-84" y="-18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41" d="100"/>
          <a:sy n="141" d="100"/>
        </p:scale>
        <p:origin x="-114" y="-51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10" Type="http://schemas.openxmlformats.org/officeDocument/2006/relationships/image" Target="../media/image24.wmf"/><Relationship Id="rId4" Type="http://schemas.openxmlformats.org/officeDocument/2006/relationships/image" Target="../media/image19.wmf"/><Relationship Id="rId9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10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10.wmf"/><Relationship Id="rId1" Type="http://schemas.openxmlformats.org/officeDocument/2006/relationships/image" Target="../media/image31.wmf"/><Relationship Id="rId4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6.wmf"/><Relationship Id="rId4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10" Type="http://schemas.openxmlformats.org/officeDocument/2006/relationships/image" Target="../media/image52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10DD73-32B5-4417-A530-D808165BC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99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4D307E6-4F2B-4312-AB41-31C082C5A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830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265610-1003-4E2B-9BDD-0DDA278C9565}" type="slidenum">
              <a:rPr lang="en-US"/>
              <a:pPr/>
              <a:t>1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0E3A6-B9E7-49EB-8945-89D0CC3E21F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0E3A6-B9E7-49EB-8945-89D0CC3E21F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0E3A6-B9E7-49EB-8945-89D0CC3E21F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0E3A6-B9E7-49EB-8945-89D0CC3E21F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0E3A6-B9E7-49EB-8945-89D0CC3E21F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0E3A6-B9E7-49EB-8945-89D0CC3E21F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0E3A6-B9E7-49EB-8945-89D0CC3E21F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D307E6-4F2B-4312-AB41-31C082C5A3F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516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D307E6-4F2B-4312-AB41-31C082C5A3F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516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D307E6-4F2B-4312-AB41-31C082C5A3F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51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186EC6-15B8-4CB0-8575-28FEF2C3319D}" type="slidenum">
              <a:rPr lang="en-US"/>
              <a:pPr/>
              <a:t>2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D307E6-4F2B-4312-AB41-31C082C5A3F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359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D307E6-4F2B-4312-AB41-31C082C5A3F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265610-1003-4E2B-9BDD-0DDA278C9565}" type="slidenum">
              <a:rPr lang="en-US"/>
              <a:pPr/>
              <a:t>22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186EC6-15B8-4CB0-8575-28FEF2C3319D}" type="slidenum">
              <a:rPr lang="en-US"/>
              <a:pPr/>
              <a:t>3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186EC6-15B8-4CB0-8575-28FEF2C3319D}" type="slidenum">
              <a:rPr lang="en-US"/>
              <a:pPr/>
              <a:t>4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186EC6-15B8-4CB0-8575-28FEF2C3319D}" type="slidenum">
              <a:rPr lang="en-US"/>
              <a:pPr/>
              <a:t>5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186EC6-15B8-4CB0-8575-28FEF2C3319D}" type="slidenum">
              <a:rPr lang="en-US"/>
              <a:pPr/>
              <a:t>6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186EC6-15B8-4CB0-8575-28FEF2C3319D}" type="slidenum">
              <a:rPr lang="en-US"/>
              <a:pPr/>
              <a:t>7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0E3A6-B9E7-49EB-8945-89D0CC3E21F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0E3A6-B9E7-49EB-8945-89D0CC3E21F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10"/>
          <p:cNvSpPr txBox="1">
            <a:spLocks/>
          </p:cNvSpPr>
          <p:nvPr userDrawn="1"/>
        </p:nvSpPr>
        <p:spPr>
          <a:xfrm>
            <a:off x="0" y="6264275"/>
            <a:ext cx="1295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Slide </a:t>
            </a:r>
            <a:fld id="{CD0A7CE7-7E16-45A8-9933-6435F65DB23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of 22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www.chrisbilder.com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0"/>
            <a:ext cx="7848600" cy="6700838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 sz="2400">
                <a:latin typeface="Times New Roman" pitchFamily="18" charset="0"/>
                <a:cs typeface="Times New Roman" pitchFamily="18" charset="0"/>
              </a:defRPr>
            </a:lvl4pPr>
            <a:lvl5pPr>
              <a:defRPr sz="2400"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10"/>
          <p:cNvSpPr txBox="1">
            <a:spLocks/>
          </p:cNvSpPr>
          <p:nvPr userDrawn="1"/>
        </p:nvSpPr>
        <p:spPr>
          <a:xfrm>
            <a:off x="0" y="6264275"/>
            <a:ext cx="1295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Slide </a:t>
            </a:r>
            <a:fld id="{CD0A7CE7-7E16-45A8-9933-6435F65DB23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of 22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www.chrisbilder.com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10"/>
          <p:cNvSpPr txBox="1">
            <a:spLocks/>
          </p:cNvSpPr>
          <p:nvPr userDrawn="1"/>
        </p:nvSpPr>
        <p:spPr>
          <a:xfrm>
            <a:off x="0" y="6264275"/>
            <a:ext cx="1295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Slide </a:t>
            </a:r>
            <a:fld id="{CD0A7CE7-7E16-45A8-9933-6435F65DB23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of 35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www.chrisbilder.com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95400" y="1138238"/>
            <a:ext cx="38481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295900" y="1138238"/>
            <a:ext cx="3848100" cy="556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0" y="6264275"/>
            <a:ext cx="1295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Slide </a:t>
            </a:r>
            <a:fld id="{CD0A7CE7-7E16-45A8-9933-6435F65DB23F}" type="slidenum">
              <a:rPr lang="en-US" smtClean="0"/>
              <a:pPr/>
              <a:t>‹#›</a:t>
            </a:fld>
            <a:r>
              <a:rPr lang="en-US" dirty="0" smtClean="0"/>
              <a:t> of 35</a:t>
            </a:r>
          </a:p>
          <a:p>
            <a:r>
              <a:rPr lang="en-US" dirty="0" smtClean="0"/>
              <a:t>www.chrisbilder.com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8"/>
          <p:cNvPicPr>
            <a:picLocks noChangeAspect="1" noChangeArrowheads="1"/>
          </p:cNvPicPr>
          <p:nvPr userDrawn="1"/>
        </p:nvPicPr>
        <p:blipFill>
          <a:blip r:embed="rId6" cstate="print"/>
          <a:srcRect l="1424" t="18981" r="45436" b="21259"/>
          <a:stretch>
            <a:fillRect/>
          </a:stretch>
        </p:blipFill>
        <p:spPr bwMode="auto">
          <a:xfrm>
            <a:off x="0" y="0"/>
            <a:ext cx="9218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0"/>
            <a:ext cx="7848600" cy="670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1905000"/>
            <a:ext cx="27241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0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76" y="220664"/>
            <a:ext cx="1152525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0" y="6264275"/>
            <a:ext cx="1295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Slide </a:t>
            </a:r>
            <a:fld id="{CD0A7CE7-7E16-45A8-9933-6435F65DB23F}" type="slidenum">
              <a:rPr lang="en-US" smtClean="0"/>
              <a:pPr/>
              <a:t>‹#›</a:t>
            </a:fld>
            <a:r>
              <a:rPr lang="en-US" dirty="0" smtClean="0"/>
              <a:t> of 22</a:t>
            </a:r>
          </a:p>
          <a:p>
            <a:r>
              <a:rPr lang="en-US" dirty="0" smtClean="0"/>
              <a:t>www.chrisbilder.com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61" r:id="rId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3.wmf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2.wmf"/><Relationship Id="rId4" Type="http://schemas.openxmlformats.org/officeDocument/2006/relationships/notesSlide" Target="../notesSlides/notesSlide10.xml"/><Relationship Id="rId9" Type="http://schemas.openxmlformats.org/officeDocument/2006/relationships/oleObject" Target="../embeddings/oleObject3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7.wmf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36.wmf"/><Relationship Id="rId4" Type="http://schemas.openxmlformats.org/officeDocument/2006/relationships/notesSlide" Target="../notesSlides/notesSlide11.xml"/><Relationship Id="rId9" Type="http://schemas.openxmlformats.org/officeDocument/2006/relationships/oleObject" Target="../embeddings/oleObject3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39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9.bin"/><Relationship Id="rId12" Type="http://schemas.openxmlformats.org/officeDocument/2006/relationships/oleObject" Target="../embeddings/oleObject43.bin"/><Relationship Id="rId2" Type="http://schemas.openxmlformats.org/officeDocument/2006/relationships/tags" Target="../tags/tag1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8.bin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41.bin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4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46.bin"/><Relationship Id="rId2" Type="http://schemas.openxmlformats.org/officeDocument/2006/relationships/tags" Target="../tags/tag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5.bin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13" Type="http://schemas.openxmlformats.org/officeDocument/2006/relationships/oleObject" Target="../embeddings/oleObject51.bin"/><Relationship Id="rId18" Type="http://schemas.openxmlformats.org/officeDocument/2006/relationships/image" Target="../media/image49.wmf"/><Relationship Id="rId3" Type="http://schemas.openxmlformats.org/officeDocument/2006/relationships/slideLayout" Target="../slideLayouts/slideLayout2.xml"/><Relationship Id="rId21" Type="http://schemas.openxmlformats.org/officeDocument/2006/relationships/oleObject" Target="../embeddings/oleObject55.bin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46.wmf"/><Relationship Id="rId17" Type="http://schemas.openxmlformats.org/officeDocument/2006/relationships/oleObject" Target="../embeddings/oleObject53.bin"/><Relationship Id="rId2" Type="http://schemas.openxmlformats.org/officeDocument/2006/relationships/tags" Target="../tags/tag13.xml"/><Relationship Id="rId16" Type="http://schemas.openxmlformats.org/officeDocument/2006/relationships/image" Target="../media/image48.wmf"/><Relationship Id="rId20" Type="http://schemas.openxmlformats.org/officeDocument/2006/relationships/image" Target="../media/image50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50.bin"/><Relationship Id="rId24" Type="http://schemas.openxmlformats.org/officeDocument/2006/relationships/image" Target="../media/image52.wmf"/><Relationship Id="rId5" Type="http://schemas.openxmlformats.org/officeDocument/2006/relationships/oleObject" Target="../embeddings/oleObject47.bin"/><Relationship Id="rId15" Type="http://schemas.openxmlformats.org/officeDocument/2006/relationships/oleObject" Target="../embeddings/oleObject52.bin"/><Relationship Id="rId23" Type="http://schemas.openxmlformats.org/officeDocument/2006/relationships/oleObject" Target="../embeddings/oleObject56.bin"/><Relationship Id="rId10" Type="http://schemas.openxmlformats.org/officeDocument/2006/relationships/image" Target="../media/image45.wmf"/><Relationship Id="rId19" Type="http://schemas.openxmlformats.org/officeDocument/2006/relationships/oleObject" Target="../embeddings/oleObject54.bin"/><Relationship Id="rId4" Type="http://schemas.openxmlformats.org/officeDocument/2006/relationships/notesSlide" Target="../notesSlides/notesSlide14.xml"/><Relationship Id="rId9" Type="http://schemas.openxmlformats.org/officeDocument/2006/relationships/oleObject" Target="../embeddings/oleObject49.bin"/><Relationship Id="rId14" Type="http://schemas.openxmlformats.org/officeDocument/2006/relationships/image" Target="../media/image47.wmf"/><Relationship Id="rId22" Type="http://schemas.openxmlformats.org/officeDocument/2006/relationships/image" Target="../media/image5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58.bin"/><Relationship Id="rId2" Type="http://schemas.openxmlformats.org/officeDocument/2006/relationships/tags" Target="../tags/tag1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57.bin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5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60.bin"/><Relationship Id="rId2" Type="http://schemas.openxmlformats.org/officeDocument/2006/relationships/tags" Target="../tags/tag2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59.bin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5.bin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9.wmf"/><Relationship Id="rId2" Type="http://schemas.openxmlformats.org/officeDocument/2006/relationships/tags" Target="../tags/tag5.xml"/><Relationship Id="rId16" Type="http://schemas.openxmlformats.org/officeDocument/2006/relationships/image" Target="../media/image11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8.wmf"/><Relationship Id="rId4" Type="http://schemas.openxmlformats.org/officeDocument/2006/relationships/notesSlide" Target="../notesSlides/notesSlide6.xml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5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1.bin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4.wmf"/><Relationship Id="rId4" Type="http://schemas.openxmlformats.org/officeDocument/2006/relationships/notesSlide" Target="../notesSlides/notesSlide7.xml"/><Relationship Id="rId9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22.wmf"/><Relationship Id="rId3" Type="http://schemas.openxmlformats.org/officeDocument/2006/relationships/slideLayout" Target="../slideLayouts/slideLayout2.xml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9.wmf"/><Relationship Id="rId17" Type="http://schemas.openxmlformats.org/officeDocument/2006/relationships/oleObject" Target="../embeddings/oleObject18.bin"/><Relationship Id="rId25" Type="http://schemas.openxmlformats.org/officeDocument/2006/relationships/oleObject" Target="../embeddings/oleObject22.bin"/><Relationship Id="rId2" Type="http://schemas.openxmlformats.org/officeDocument/2006/relationships/tags" Target="../tags/tag7.xml"/><Relationship Id="rId16" Type="http://schemas.openxmlformats.org/officeDocument/2006/relationships/image" Target="../media/image21.wmf"/><Relationship Id="rId20" Type="http://schemas.openxmlformats.org/officeDocument/2006/relationships/image" Target="../media/image10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5.bin"/><Relationship Id="rId24" Type="http://schemas.openxmlformats.org/officeDocument/2006/relationships/image" Target="../media/image24.wmf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23" Type="http://schemas.openxmlformats.org/officeDocument/2006/relationships/oleObject" Target="../embeddings/oleObject21.bin"/><Relationship Id="rId10" Type="http://schemas.openxmlformats.org/officeDocument/2006/relationships/image" Target="../media/image18.wmf"/><Relationship Id="rId19" Type="http://schemas.openxmlformats.org/officeDocument/2006/relationships/oleObject" Target="../embeddings/oleObject19.bin"/><Relationship Id="rId4" Type="http://schemas.openxmlformats.org/officeDocument/2006/relationships/notesSlide" Target="../notesSlides/notesSlide8.xml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20.wmf"/><Relationship Id="rId22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7.bin"/><Relationship Id="rId18" Type="http://schemas.openxmlformats.org/officeDocument/2006/relationships/image" Target="../media/image30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29.bin"/><Relationship Id="rId2" Type="http://schemas.openxmlformats.org/officeDocument/2006/relationships/tags" Target="../tags/tag8.xml"/><Relationship Id="rId16" Type="http://schemas.openxmlformats.org/officeDocument/2006/relationships/image" Target="../media/image29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26.wmf"/><Relationship Id="rId4" Type="http://schemas.openxmlformats.org/officeDocument/2006/relationships/notesSlide" Target="../notesSlides/notesSlide9.xml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143000"/>
            <a:ext cx="7848600" cy="2438400"/>
          </a:xfrm>
        </p:spPr>
        <p:txBody>
          <a:bodyPr lIns="0" tIns="0" rIns="0" bIns="0"/>
          <a:lstStyle/>
          <a:p>
            <a:pPr eaLnBrk="1" hangingPunct="1">
              <a:defRPr/>
            </a:pPr>
            <a:r>
              <a:rPr lang="en-US" sz="4800" b="1" dirty="0">
                <a:solidFill>
                  <a:srgbClr val="E71839"/>
                </a:solidFill>
              </a:rPr>
              <a:t>Marginal Regression Models for </a:t>
            </a:r>
            <a:r>
              <a:rPr lang="en-US" sz="4800" b="1" dirty="0" smtClean="0">
                <a:solidFill>
                  <a:srgbClr val="E71839"/>
                </a:solidFill>
              </a:rPr>
              <a:t>Multiple-Disease </a:t>
            </a:r>
            <a:br>
              <a:rPr lang="en-US" sz="4800" b="1" dirty="0" smtClean="0">
                <a:solidFill>
                  <a:srgbClr val="E71839"/>
                </a:solidFill>
              </a:rPr>
            </a:br>
            <a:r>
              <a:rPr lang="en-US" sz="4800" b="1" dirty="0" smtClean="0">
                <a:solidFill>
                  <a:srgbClr val="E71839"/>
                </a:solidFill>
              </a:rPr>
              <a:t>Group Testing Data</a:t>
            </a:r>
            <a:r>
              <a:rPr lang="en-US" sz="4400" b="1" dirty="0" smtClean="0">
                <a:solidFill>
                  <a:srgbClr val="E71839"/>
                </a:solidFill>
              </a:rPr>
              <a:t/>
            </a:r>
            <a:br>
              <a:rPr lang="en-US" sz="4400" b="1" dirty="0" smtClean="0">
                <a:solidFill>
                  <a:srgbClr val="E71839"/>
                </a:solidFill>
              </a:rPr>
            </a:br>
            <a:r>
              <a:rPr lang="en-US" sz="4000" b="1" dirty="0" smtClean="0">
                <a:solidFill>
                  <a:srgbClr val="E71839"/>
                </a:solidFill>
              </a:rPr>
              <a:t/>
            </a:r>
            <a:br>
              <a:rPr lang="en-US" sz="4000" b="1" dirty="0" smtClean="0">
                <a:solidFill>
                  <a:srgbClr val="E71839"/>
                </a:solidFill>
              </a:rPr>
            </a:br>
            <a:endParaRPr lang="en-US" sz="2800" b="1" dirty="0" smtClean="0">
              <a:solidFill>
                <a:srgbClr val="E71839"/>
              </a:solidFill>
            </a:endParaRPr>
          </a:p>
        </p:txBody>
      </p:sp>
      <p:sp>
        <p:nvSpPr>
          <p:cNvPr id="4103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288140" y="6095999"/>
            <a:ext cx="8001000" cy="762001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This research is supported in part by NIH grant R01AI067373</a:t>
            </a:r>
          </a:p>
        </p:txBody>
      </p:sp>
      <p:sp>
        <p:nvSpPr>
          <p:cNvPr id="4104" name="Rectangle 21"/>
          <p:cNvSpPr>
            <a:spLocks noChangeArrowheads="1"/>
          </p:cNvSpPr>
          <p:nvPr/>
        </p:nvSpPr>
        <p:spPr bwMode="auto">
          <a:xfrm>
            <a:off x="1295400" y="3505200"/>
            <a:ext cx="7848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400" b="1" dirty="0">
                <a:latin typeface="+mn-lt"/>
              </a:rPr>
              <a:t>Christopher R. </a:t>
            </a:r>
            <a:r>
              <a:rPr lang="en-US" sz="2400" b="1" dirty="0" smtClean="0">
                <a:latin typeface="+mn-lt"/>
              </a:rPr>
              <a:t>Bilder</a:t>
            </a:r>
            <a:r>
              <a:rPr lang="en-US" sz="2400" b="1" baseline="30000" dirty="0" smtClean="0">
                <a:latin typeface="+mn-lt"/>
              </a:rPr>
              <a:t>1</a:t>
            </a:r>
            <a:r>
              <a:rPr lang="en-US" sz="2400" b="1" dirty="0" smtClean="0">
                <a:latin typeface="+mn-lt"/>
              </a:rPr>
              <a:t>, </a:t>
            </a:r>
            <a:r>
              <a:rPr lang="en-US" sz="2400" b="1" dirty="0" err="1" smtClean="0">
                <a:latin typeface="+mn-lt"/>
              </a:rPr>
              <a:t>Boan</a:t>
            </a:r>
            <a:r>
              <a:rPr lang="en-US" sz="2400" b="1" dirty="0" smtClean="0">
                <a:latin typeface="+mn-lt"/>
              </a:rPr>
              <a:t> Zhang</a:t>
            </a:r>
            <a:r>
              <a:rPr lang="en-US" sz="2400" b="1" baseline="30000" dirty="0" smtClean="0">
                <a:latin typeface="+mn-lt"/>
              </a:rPr>
              <a:t>1</a:t>
            </a:r>
            <a:r>
              <a:rPr lang="en-US" sz="2400" b="1" dirty="0" smtClean="0">
                <a:latin typeface="+mn-lt"/>
              </a:rPr>
              <a:t>, and </a:t>
            </a:r>
            <a:br>
              <a:rPr lang="en-US" sz="2400" b="1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Joshua M. Tebbs</a:t>
            </a:r>
            <a:r>
              <a:rPr lang="en-US" sz="2400" b="1" baseline="30000" dirty="0" smtClean="0">
                <a:latin typeface="+mn-lt"/>
              </a:rPr>
              <a:t>2</a:t>
            </a:r>
          </a:p>
          <a:p>
            <a:pPr algn="ctr">
              <a:spcBef>
                <a:spcPct val="20000"/>
              </a:spcBef>
            </a:pPr>
            <a:r>
              <a:rPr lang="en-US" sz="2400" b="1" dirty="0" smtClean="0">
                <a:latin typeface="+mn-lt"/>
              </a:rPr>
              <a:t/>
            </a:r>
            <a:br>
              <a:rPr lang="en-US" sz="2400" b="1" dirty="0" smtClean="0">
                <a:latin typeface="+mn-lt"/>
              </a:rPr>
            </a:br>
            <a:r>
              <a:rPr lang="en-US" sz="2000" b="1" baseline="30000" dirty="0" smtClean="0">
                <a:latin typeface="+mn-lt"/>
              </a:rPr>
              <a:t>1</a:t>
            </a:r>
            <a:r>
              <a:rPr lang="en-US" sz="2000" b="1" dirty="0" smtClean="0">
                <a:latin typeface="+mn-lt"/>
              </a:rPr>
              <a:t>University of Nebraska-Lincoln, Department of Statistics</a:t>
            </a:r>
            <a:br>
              <a:rPr lang="en-US" sz="2000" b="1" dirty="0" smtClean="0">
                <a:latin typeface="+mn-lt"/>
              </a:rPr>
            </a:br>
            <a:r>
              <a:rPr lang="en-US" sz="2000" b="1" baseline="30000" dirty="0" smtClean="0">
                <a:latin typeface="+mn-lt"/>
              </a:rPr>
              <a:t>2</a:t>
            </a:r>
            <a:r>
              <a:rPr lang="en-US" sz="2000" b="1" dirty="0" smtClean="0">
                <a:latin typeface="+mn-lt"/>
              </a:rPr>
              <a:t>University of South Carolina, Department of Statistics</a:t>
            </a:r>
          </a:p>
        </p:txBody>
      </p:sp>
      <p:sp>
        <p:nvSpPr>
          <p:cNvPr id="12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Motivation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algorithm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Simulations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D0A7CE7-7E16-45A8-9933-6435F65DB23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48395"/>
      </p:ext>
    </p:extLst>
  </p:cSld>
  <p:clrMapOvr>
    <a:masterClrMapping/>
  </p:clrMapOvr>
  <p:transition advTm="2090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Estimating the working correlation </a:t>
            </a:r>
            <a:r>
              <a:rPr lang="en-US" dirty="0" smtClean="0"/>
              <a:t>matrix </a:t>
            </a:r>
          </a:p>
          <a:p>
            <a:pPr lvl="1"/>
            <a:r>
              <a:rPr lang="en-US" dirty="0" smtClean="0"/>
              <a:t>Want to estimate                                 , but       is not observed</a:t>
            </a:r>
          </a:p>
          <a:p>
            <a:pPr lvl="1"/>
            <a:r>
              <a:rPr lang="en-US" dirty="0" smtClean="0"/>
              <a:t>One can show that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677540"/>
              </p:ext>
            </p:extLst>
          </p:nvPr>
        </p:nvGraphicFramePr>
        <p:xfrm>
          <a:off x="4276725" y="475488"/>
          <a:ext cx="2428875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88" name="Equation" r:id="rId5" imgW="2400120" imgH="457200" progId="Equation.DSMT4">
                  <p:embed/>
                </p:oleObj>
              </mc:Choice>
              <mc:Fallback>
                <p:oleObj name="Equation" r:id="rId5" imgW="2400120" imgH="4572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6725" y="475488"/>
                        <a:ext cx="2428875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692219"/>
              </p:ext>
            </p:extLst>
          </p:nvPr>
        </p:nvGraphicFramePr>
        <p:xfrm>
          <a:off x="7315200" y="480646"/>
          <a:ext cx="3714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89" name="Equation" r:id="rId7" imgW="368300" imgH="457200" progId="Equation.DSMT4">
                  <p:embed/>
                </p:oleObj>
              </mc:Choice>
              <mc:Fallback>
                <p:oleObj name="Equation" r:id="rId7" imgW="368300" imgH="4572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480646"/>
                        <a:ext cx="371475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227367"/>
              </p:ext>
            </p:extLst>
          </p:nvPr>
        </p:nvGraphicFramePr>
        <p:xfrm>
          <a:off x="2133600" y="1828800"/>
          <a:ext cx="6538912" cy="241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90" name="Equation" r:id="rId9" imgW="6464160" imgH="2387520" progId="Equation.DSMT4">
                  <p:embed/>
                </p:oleObj>
              </mc:Choice>
              <mc:Fallback>
                <p:oleObj name="Equation" r:id="rId9" imgW="6464160" imgH="238752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828800"/>
                        <a:ext cx="6538912" cy="241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algorithm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505188"/>
              </p:ext>
            </p:extLst>
          </p:nvPr>
        </p:nvGraphicFramePr>
        <p:xfrm>
          <a:off x="6890590" y="104560"/>
          <a:ext cx="693738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91" name="Equation" r:id="rId11" imgW="685800" imgH="342720" progId="Equation.DSMT4">
                  <p:embed/>
                </p:oleObj>
              </mc:Choice>
              <mc:Fallback>
                <p:oleObj name="Equation" r:id="rId11" imgW="685800" imgH="34272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0590" y="104560"/>
                        <a:ext cx="693738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2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08"/>
    </mc:Choice>
    <mc:Fallback xmlns="">
      <p:transition spd="slow" advTm="475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way to estimate </a:t>
            </a:r>
          </a:p>
          <a:p>
            <a:pPr lvl="1"/>
            <a:r>
              <a:rPr lang="en-US" dirty="0" smtClean="0"/>
              <a:t>Use method of moment estimator</a:t>
            </a:r>
          </a:p>
          <a:p>
            <a:pPr lvl="1"/>
            <a:r>
              <a:rPr lang="en-US" dirty="0" smtClean="0"/>
              <a:t>Let                       denote residuals  </a:t>
            </a:r>
          </a:p>
          <a:p>
            <a:pPr lvl="1"/>
            <a:r>
              <a:rPr lang="en-US" dirty="0"/>
              <a:t>Solve for       </a:t>
            </a:r>
            <a:r>
              <a:rPr lang="en-US" dirty="0" smtClean="0"/>
              <a:t>in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857250" lvl="2" indent="0">
              <a:buNone/>
            </a:pPr>
            <a:r>
              <a:rPr lang="en-US" dirty="0"/>
              <a:t>for an unstructured correlation matrix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unique solution and estimator is consistent</a:t>
            </a:r>
          </a:p>
          <a:p>
            <a:pPr marL="857250" lvl="2" indent="0">
              <a:buNone/>
            </a:pPr>
            <a:endParaRPr lang="en-US" dirty="0"/>
          </a:p>
          <a:p>
            <a:endParaRPr lang="en-US" dirty="0" smtClean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094069"/>
              </p:ext>
            </p:extLst>
          </p:nvPr>
        </p:nvGraphicFramePr>
        <p:xfrm>
          <a:off x="4858512" y="67056"/>
          <a:ext cx="423862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95" name="Equation" r:id="rId5" imgW="419040" imgH="419040" progId="Equation.DSMT4">
                  <p:embed/>
                </p:oleObj>
              </mc:Choice>
              <mc:Fallback>
                <p:oleObj name="Equation" r:id="rId5" imgW="41904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8512" y="67056"/>
                        <a:ext cx="423862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1310500"/>
              </p:ext>
            </p:extLst>
          </p:nvPr>
        </p:nvGraphicFramePr>
        <p:xfrm>
          <a:off x="2590800" y="886968"/>
          <a:ext cx="1604962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96" name="Equation" r:id="rId7" imgW="1587240" imgH="482400" progId="Equation.DSMT4">
                  <p:embed/>
                </p:oleObj>
              </mc:Choice>
              <mc:Fallback>
                <p:oleObj name="Equation" r:id="rId7" imgW="158724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886968"/>
                        <a:ext cx="1604962" cy="487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algorithm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8059076"/>
              </p:ext>
            </p:extLst>
          </p:nvPr>
        </p:nvGraphicFramePr>
        <p:xfrm>
          <a:off x="3309190" y="1386649"/>
          <a:ext cx="423863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97" name="Equation" r:id="rId9" imgW="419040" imgH="419040" progId="Equation.DSMT4">
                  <p:embed/>
                </p:oleObj>
              </mc:Choice>
              <mc:Fallback>
                <p:oleObj name="Equation" r:id="rId9" imgW="419040" imgH="4190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190" y="1386649"/>
                        <a:ext cx="423863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625244"/>
              </p:ext>
            </p:extLst>
          </p:nvPr>
        </p:nvGraphicFramePr>
        <p:xfrm>
          <a:off x="2235200" y="1765300"/>
          <a:ext cx="6254750" cy="234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98" name="Equation" r:id="rId11" imgW="6184800" imgH="2323800" progId="Equation.DSMT4">
                  <p:embed/>
                </p:oleObj>
              </mc:Choice>
              <mc:Fallback>
                <p:oleObj name="Equation" r:id="rId11" imgW="6184800" imgH="2323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5200" y="1765300"/>
                        <a:ext cx="6254750" cy="234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79105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428"/>
    </mc:Choice>
    <mc:Fallback xmlns="">
      <p:transition spd="slow" advTm="704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Simpler form of estimator for  </a:t>
            </a:r>
            <a:endParaRPr lang="en-US" dirty="0"/>
          </a:p>
          <a:p>
            <a:pPr lvl="1"/>
            <a:r>
              <a:rPr lang="en-US" dirty="0" smtClean="0"/>
              <a:t>                      is a polynomial function of </a:t>
            </a:r>
          </a:p>
          <a:p>
            <a:pPr lvl="1"/>
            <a:r>
              <a:rPr lang="en-US" dirty="0" smtClean="0"/>
              <a:t>Higher order (&gt;2) coefficients of        are almost always negligible</a:t>
            </a:r>
          </a:p>
          <a:p>
            <a:pPr lvl="1"/>
            <a:r>
              <a:rPr lang="en-US" dirty="0" smtClean="0"/>
              <a:t>Use just linear and quadratic terms then to estimate  </a:t>
            </a:r>
          </a:p>
          <a:p>
            <a:pPr lvl="1"/>
            <a:r>
              <a:rPr lang="en-US" dirty="0" smtClean="0"/>
              <a:t>Large time savings </a:t>
            </a:r>
          </a:p>
          <a:p>
            <a:r>
              <a:rPr lang="en-US" dirty="0" smtClean="0"/>
              <a:t>Asymptotic normality of     follows from </a:t>
            </a:r>
            <a:r>
              <a:rPr lang="en-US" dirty="0" err="1" smtClean="0"/>
              <a:t>Elashoff</a:t>
            </a:r>
            <a:r>
              <a:rPr lang="en-US" dirty="0" smtClean="0"/>
              <a:t> and Ryan (2004) </a:t>
            </a:r>
          </a:p>
          <a:p>
            <a:pPr lvl="1"/>
            <a:r>
              <a:rPr lang="en-US" dirty="0" smtClean="0"/>
              <a:t>Sandwich estimator for</a:t>
            </a:r>
          </a:p>
          <a:p>
            <a:pPr lvl="1"/>
            <a:r>
              <a:rPr lang="en-US" dirty="0" smtClean="0"/>
              <a:t>Use for Wald-based inference procedures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805096"/>
              </p:ext>
            </p:extLst>
          </p:nvPr>
        </p:nvGraphicFramePr>
        <p:xfrm>
          <a:off x="5367337" y="76200"/>
          <a:ext cx="423863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73" name="Equation" r:id="rId5" imgW="419040" imgH="419040" progId="Equation.DSMT4">
                  <p:embed/>
                </p:oleObj>
              </mc:Choice>
              <mc:Fallback>
                <p:oleObj name="Equation" r:id="rId5" imgW="41904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7337" y="76200"/>
                        <a:ext cx="423863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067920"/>
              </p:ext>
            </p:extLst>
          </p:nvPr>
        </p:nvGraphicFramePr>
        <p:xfrm>
          <a:off x="7162800" y="521017"/>
          <a:ext cx="423863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74" name="Equation" r:id="rId7" imgW="419100" imgH="419100" progId="Equation.DSMT4">
                  <p:embed/>
                </p:oleObj>
              </mc:Choice>
              <mc:Fallback>
                <p:oleObj name="Equation" r:id="rId7" imgW="4191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521017"/>
                        <a:ext cx="423863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639597"/>
              </p:ext>
            </p:extLst>
          </p:nvPr>
        </p:nvGraphicFramePr>
        <p:xfrm>
          <a:off x="2057400" y="530352"/>
          <a:ext cx="1720850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75" name="Equation" r:id="rId8" imgW="1701720" imgH="419040" progId="Equation.DSMT4">
                  <p:embed/>
                </p:oleObj>
              </mc:Choice>
              <mc:Fallback>
                <p:oleObj name="Equation" r:id="rId8" imgW="1701720" imgH="4190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530352"/>
                        <a:ext cx="1720850" cy="423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0047826"/>
              </p:ext>
            </p:extLst>
          </p:nvPr>
        </p:nvGraphicFramePr>
        <p:xfrm>
          <a:off x="6205537" y="947737"/>
          <a:ext cx="423863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76" name="Equation" r:id="rId10" imgW="419100" imgH="419100" progId="Equation.DSMT4">
                  <p:embed/>
                </p:oleObj>
              </mc:Choice>
              <mc:Fallback>
                <p:oleObj name="Equation" r:id="rId10" imgW="419100" imgH="419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5537" y="947737"/>
                        <a:ext cx="423863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0624863"/>
              </p:ext>
            </p:extLst>
          </p:nvPr>
        </p:nvGraphicFramePr>
        <p:xfrm>
          <a:off x="8415338" y="1762796"/>
          <a:ext cx="423862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77" name="Equation" r:id="rId11" imgW="419100" imgH="419100" progId="Equation.DSMT4">
                  <p:embed/>
                </p:oleObj>
              </mc:Choice>
              <mc:Fallback>
                <p:oleObj name="Equation" r:id="rId11" imgW="419100" imgH="419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5338" y="1762796"/>
                        <a:ext cx="423862" cy="423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315474"/>
              </p:ext>
            </p:extLst>
          </p:nvPr>
        </p:nvGraphicFramePr>
        <p:xfrm>
          <a:off x="4800600" y="2590800"/>
          <a:ext cx="269875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78" name="Equation" r:id="rId12" imgW="266400" imgH="419040" progId="Equation.DSMT4">
                  <p:embed/>
                </p:oleObj>
              </mc:Choice>
              <mc:Fallback>
                <p:oleObj name="Equation" r:id="rId12" imgW="26640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590800"/>
                        <a:ext cx="269875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955140"/>
              </p:ext>
            </p:extLst>
          </p:nvPr>
        </p:nvGraphicFramePr>
        <p:xfrm>
          <a:off x="5037900" y="3372026"/>
          <a:ext cx="9779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79" name="Equation" r:id="rId14" imgW="965160" imgH="444240" progId="Equation.DSMT4">
                  <p:embed/>
                </p:oleObj>
              </mc:Choice>
              <mc:Fallback>
                <p:oleObj name="Equation" r:id="rId14" imgW="965160" imgH="444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7900" y="3372026"/>
                        <a:ext cx="977900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algorithm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2424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244"/>
    </mc:Choice>
    <mc:Fallback xmlns="">
      <p:transition spd="slow" advTm="612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Model:  </a:t>
            </a:r>
            <a:br>
              <a:rPr lang="en-US" dirty="0" smtClean="0"/>
            </a:br>
            <a:r>
              <a:rPr lang="en-US" dirty="0" smtClean="0"/>
              <a:t>where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1314450" lvl="3" indent="0">
              <a:buNone/>
            </a:pPr>
            <a:r>
              <a:rPr lang="en-US" i="1" dirty="0" smtClean="0"/>
              <a:t>J</a:t>
            </a:r>
            <a:r>
              <a:rPr lang="en-US" dirty="0" smtClean="0"/>
              <a:t> = </a:t>
            </a:r>
            <a:r>
              <a:rPr lang="en-US" i="1" dirty="0" smtClean="0"/>
              <a:t>2, x</a:t>
            </a:r>
            <a:r>
              <a:rPr lang="en-US" baseline="-25000" dirty="0" smtClean="0"/>
              <a:t>1</a:t>
            </a:r>
            <a:r>
              <a:rPr lang="en-US" i="1" baseline="-25000" dirty="0" smtClean="0"/>
              <a:t>ik</a:t>
            </a:r>
            <a:r>
              <a:rPr lang="en-US" dirty="0" smtClean="0"/>
              <a:t> ~ uniform(0,1), &amp; </a:t>
            </a:r>
            <a:r>
              <a:rPr lang="en-US" i="1" dirty="0" smtClean="0"/>
              <a:t>x</a:t>
            </a:r>
            <a:r>
              <a:rPr lang="en-US" baseline="-25000" dirty="0" smtClean="0"/>
              <a:t>2</a:t>
            </a:r>
            <a:r>
              <a:rPr lang="en-US" i="1" baseline="-25000" dirty="0" smtClean="0"/>
              <a:t>ik</a:t>
            </a:r>
            <a:r>
              <a:rPr lang="en-US" dirty="0" smtClean="0"/>
              <a:t> </a:t>
            </a:r>
            <a:r>
              <a:rPr lang="en-US" dirty="0"/>
              <a:t>~ </a:t>
            </a:r>
            <a:r>
              <a:rPr lang="en-US" dirty="0" smtClean="0"/>
              <a:t>gamma(17, 1.4)</a:t>
            </a:r>
            <a:endParaRPr lang="en-US" dirty="0"/>
          </a:p>
          <a:p>
            <a:pPr lvl="1"/>
            <a:r>
              <a:rPr lang="en-US" dirty="0" smtClean="0"/>
              <a:t>Approximately 3% prevalence for disease </a:t>
            </a:r>
            <a:r>
              <a:rPr lang="en-US" i="1" dirty="0" smtClean="0"/>
              <a:t>j </a:t>
            </a:r>
            <a:r>
              <a:rPr lang="en-US" dirty="0" smtClean="0"/>
              <a:t>=</a:t>
            </a:r>
            <a:r>
              <a:rPr lang="en-US" i="1" dirty="0" smtClean="0"/>
              <a:t> 1</a:t>
            </a:r>
            <a:endParaRPr lang="en-US" dirty="0" smtClean="0"/>
          </a:p>
          <a:p>
            <a:pPr lvl="1"/>
            <a:r>
              <a:rPr lang="en-US" dirty="0"/>
              <a:t>Approximately </a:t>
            </a:r>
            <a:r>
              <a:rPr lang="en-US" dirty="0" smtClean="0"/>
              <a:t>2% </a:t>
            </a:r>
            <a:r>
              <a:rPr lang="en-US" dirty="0"/>
              <a:t>prevalence for disease </a:t>
            </a:r>
            <a:r>
              <a:rPr lang="en-US" i="1" dirty="0"/>
              <a:t>j </a:t>
            </a:r>
            <a:r>
              <a:rPr lang="en-US" dirty="0"/>
              <a:t>=</a:t>
            </a:r>
            <a:r>
              <a:rPr lang="en-US" i="1" dirty="0"/>
              <a:t> </a:t>
            </a:r>
            <a:r>
              <a:rPr lang="en-US" i="1" dirty="0" smtClean="0"/>
              <a:t>2</a:t>
            </a:r>
          </a:p>
          <a:p>
            <a:r>
              <a:rPr lang="en-US" dirty="0" smtClean="0"/>
              <a:t>Simulate correlated binary data by adapting methods in </a:t>
            </a:r>
            <a:r>
              <a:rPr lang="en-US" dirty="0" err="1" smtClean="0"/>
              <a:t>Emrich</a:t>
            </a:r>
            <a:r>
              <a:rPr lang="en-US" dirty="0" smtClean="0"/>
              <a:t> and </a:t>
            </a:r>
            <a:r>
              <a:rPr lang="en-US" dirty="0" err="1" smtClean="0"/>
              <a:t>Piedmonte</a:t>
            </a:r>
            <a:r>
              <a:rPr lang="en-US" dirty="0" smtClean="0"/>
              <a:t> (1991)</a:t>
            </a:r>
          </a:p>
          <a:p>
            <a:r>
              <a:rPr lang="en-US" i="1" dirty="0" smtClean="0">
                <a:sym typeface="Symbol"/>
              </a:rPr>
              <a:t></a:t>
            </a:r>
            <a:r>
              <a:rPr lang="en-US" i="1" baseline="-25000" dirty="0">
                <a:sym typeface="Symbol"/>
              </a:rPr>
              <a:t>j</a:t>
            </a:r>
            <a:r>
              <a:rPr lang="en-US" dirty="0">
                <a:sym typeface="Symbol"/>
              </a:rPr>
              <a:t> = </a:t>
            </a:r>
            <a:r>
              <a:rPr lang="en-US" i="1" dirty="0">
                <a:sym typeface="Symbol"/>
              </a:rPr>
              <a:t></a:t>
            </a:r>
            <a:r>
              <a:rPr lang="en-US" i="1" baseline="-25000" dirty="0">
                <a:sym typeface="Symbol"/>
              </a:rPr>
              <a:t>j</a:t>
            </a:r>
            <a:r>
              <a:rPr lang="en-US" dirty="0">
                <a:sym typeface="Symbol"/>
              </a:rPr>
              <a:t> = </a:t>
            </a:r>
            <a:r>
              <a:rPr lang="en-US" dirty="0" smtClean="0">
                <a:sym typeface="Symbol"/>
              </a:rPr>
              <a:t>0.95</a:t>
            </a:r>
          </a:p>
          <a:p>
            <a:r>
              <a:rPr lang="en-US" i="1" dirty="0" smtClean="0">
                <a:sym typeface="Symbol"/>
              </a:rPr>
              <a:t>B</a:t>
            </a:r>
            <a:r>
              <a:rPr lang="en-US" dirty="0" smtClean="0">
                <a:sym typeface="Symbol"/>
              </a:rPr>
              <a:t> = 1000 simulated data sets </a:t>
            </a:r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871259"/>
              </p:ext>
            </p:extLst>
          </p:nvPr>
        </p:nvGraphicFramePr>
        <p:xfrm>
          <a:off x="2689225" y="76200"/>
          <a:ext cx="407035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7" name="Equation" r:id="rId5" imgW="4025880" imgH="419040" progId="Equation.DSMT4">
                  <p:embed/>
                </p:oleObj>
              </mc:Choice>
              <mc:Fallback>
                <p:oleObj name="Equation" r:id="rId5" imgW="402588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9225" y="76200"/>
                        <a:ext cx="4070350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928825"/>
              </p:ext>
            </p:extLst>
          </p:nvPr>
        </p:nvGraphicFramePr>
        <p:xfrm>
          <a:off x="2685807" y="674688"/>
          <a:ext cx="3197225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8" name="Equation" r:id="rId7" imgW="3162240" imgH="838080" progId="Equation.DSMT4">
                  <p:embed/>
                </p:oleObj>
              </mc:Choice>
              <mc:Fallback>
                <p:oleObj name="Equation" r:id="rId7" imgW="3162240" imgH="8380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5807" y="674688"/>
                        <a:ext cx="3197225" cy="849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ES algorithm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7601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299"/>
    </mc:Choice>
    <mc:Fallback xmlns="">
      <p:transition spd="slow" advTm="542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of results </a:t>
            </a:r>
          </a:p>
          <a:p>
            <a:pPr lvl="1"/>
            <a:r>
              <a:rPr lang="en-US" dirty="0" smtClean="0"/>
              <a:t>Mean row: </a:t>
            </a:r>
          </a:p>
          <a:p>
            <a:pPr lvl="1"/>
            <a:r>
              <a:rPr lang="en-US" dirty="0" smtClean="0"/>
              <a:t>SE/SD row: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Coverage row: 95% confidence level</a:t>
            </a:r>
          </a:p>
        </p:txBody>
      </p:sp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ES algorithm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220048"/>
              </p:ext>
            </p:extLst>
          </p:nvPr>
        </p:nvGraphicFramePr>
        <p:xfrm>
          <a:off x="1676400" y="2409825"/>
          <a:ext cx="6921502" cy="4371975"/>
        </p:xfrm>
        <a:graphic>
          <a:graphicData uri="http://schemas.openxmlformats.org/drawingml/2006/table">
            <a:tbl>
              <a:tblPr firstRow="1" firstCol="1" bandRow="1"/>
              <a:tblGrid>
                <a:gridCol w="485552"/>
                <a:gridCol w="634709"/>
                <a:gridCol w="371305"/>
                <a:gridCol w="837816"/>
                <a:gridCol w="161851"/>
                <a:gridCol w="660097"/>
                <a:gridCol w="660097"/>
                <a:gridCol w="622015"/>
                <a:gridCol w="622015"/>
                <a:gridCol w="622015"/>
                <a:gridCol w="622015"/>
                <a:gridCol w="622015"/>
              </a:tblGrid>
              <a:tr h="371475">
                <a:tc>
                  <a:txBody>
                    <a:bodyPr/>
                    <a:lstStyle/>
                    <a:p>
                      <a:pPr algn="ctr" fontAlgn="b"/>
                      <a:endParaRPr lang="en-US" sz="2000" b="0" i="1" u="none" strike="noStrike" dirty="0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</a:t>
                      </a:r>
                      <a:r>
                        <a:rPr lang="en-US" sz="20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</a:t>
                      </a:r>
                      <a:endParaRPr lang="en-US" sz="20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Measure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</a:t>
                      </a: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Mean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-6.01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-7.04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0.02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1.05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0.61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SE/SD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1.01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1.02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Coverage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1000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Mean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-6.00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-7.07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0.02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1.11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0.61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SE/SD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Coverage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</a:t>
                      </a: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Mean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-6.01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-7.04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0.01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1.02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SE/SD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1.03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1.04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Coverage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1000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Mean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-6.01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-7.06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0.03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1.09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SE/SD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Coverage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Calibri"/>
                        </a:rPr>
                        <a:t>0.95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4447349" y="2407412"/>
            <a:ext cx="3989134" cy="393700"/>
            <a:chOff x="4447349" y="1508506"/>
            <a:chExt cx="3989134" cy="393700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5986779"/>
                </p:ext>
              </p:extLst>
            </p:nvPr>
          </p:nvGraphicFramePr>
          <p:xfrm>
            <a:off x="4447349" y="1508506"/>
            <a:ext cx="334963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35" name="Equation" r:id="rId5" imgW="330120" imgH="380880" progId="Equation.DSMT4">
                    <p:embed/>
                  </p:oleObj>
                </mc:Choice>
                <mc:Fallback>
                  <p:oleObj name="Equation" r:id="rId5" imgW="330120" imgH="380880" progId="Equation.DSMT4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7349" y="1508506"/>
                          <a:ext cx="334963" cy="387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0407387"/>
                </p:ext>
              </p:extLst>
            </p:nvPr>
          </p:nvGraphicFramePr>
          <p:xfrm>
            <a:off x="5105464" y="1514856"/>
            <a:ext cx="347662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36" name="Equation" r:id="rId7" imgW="342720" imgH="380880" progId="Equation.DSMT4">
                    <p:embed/>
                  </p:oleObj>
                </mc:Choice>
                <mc:Fallback>
                  <p:oleObj name="Equation" r:id="rId7" imgW="342720" imgH="38088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5464" y="1514856"/>
                          <a:ext cx="347662" cy="387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06350359"/>
                </p:ext>
              </p:extLst>
            </p:nvPr>
          </p:nvGraphicFramePr>
          <p:xfrm>
            <a:off x="6330950" y="1514856"/>
            <a:ext cx="334963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37" name="Equation" r:id="rId9" imgW="330120" imgH="380880" progId="Equation.DSMT4">
                    <p:embed/>
                  </p:oleObj>
                </mc:Choice>
                <mc:Fallback>
                  <p:oleObj name="Equation" r:id="rId9" imgW="330120" imgH="380880" progId="Equation.DSMT4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30950" y="1514856"/>
                          <a:ext cx="334963" cy="387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4855437"/>
                </p:ext>
              </p:extLst>
            </p:nvPr>
          </p:nvGraphicFramePr>
          <p:xfrm>
            <a:off x="5718302" y="1514856"/>
            <a:ext cx="322263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38" name="Equation" r:id="rId11" imgW="317160" imgH="380880" progId="Equation.DSMT4">
                    <p:embed/>
                  </p:oleObj>
                </mc:Choice>
                <mc:Fallback>
                  <p:oleObj name="Equation" r:id="rId11" imgW="317160" imgH="38088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8302" y="1514856"/>
                          <a:ext cx="322263" cy="387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3578159"/>
                </p:ext>
              </p:extLst>
            </p:nvPr>
          </p:nvGraphicFramePr>
          <p:xfrm>
            <a:off x="7558786" y="1514856"/>
            <a:ext cx="347663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39" name="Equation" r:id="rId13" imgW="342720" imgH="380880" progId="Equation.DSMT4">
                    <p:embed/>
                  </p:oleObj>
                </mc:Choice>
                <mc:Fallback>
                  <p:oleObj name="Equation" r:id="rId13" imgW="342720" imgH="380880" progId="Equation.DSMT4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58786" y="1514856"/>
                          <a:ext cx="347663" cy="387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1212583"/>
                </p:ext>
              </p:extLst>
            </p:nvPr>
          </p:nvGraphicFramePr>
          <p:xfrm>
            <a:off x="6946138" y="1514856"/>
            <a:ext cx="347663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40" name="Equation" r:id="rId15" imgW="342720" imgH="380880" progId="Equation.DSMT4">
                    <p:embed/>
                  </p:oleObj>
                </mc:Choice>
                <mc:Fallback>
                  <p:oleObj name="Equation" r:id="rId15" imgW="342720" imgH="380880" progId="Equation.DSMT4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46138" y="1514856"/>
                          <a:ext cx="347663" cy="387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8914947"/>
                </p:ext>
              </p:extLst>
            </p:nvPr>
          </p:nvGraphicFramePr>
          <p:xfrm>
            <a:off x="8217408" y="1624393"/>
            <a:ext cx="219075" cy="271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41" name="Equation" r:id="rId17" imgW="215640" imgH="266400" progId="Equation.DSMT4">
                    <p:embed/>
                  </p:oleObj>
                </mc:Choice>
                <mc:Fallback>
                  <p:oleObj name="Equation" r:id="rId17" imgW="215640" imgH="266400" progId="Equation.DSMT4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17408" y="1624393"/>
                          <a:ext cx="219075" cy="271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825735"/>
              </p:ext>
            </p:extLst>
          </p:nvPr>
        </p:nvGraphicFramePr>
        <p:xfrm>
          <a:off x="1828800" y="2549525"/>
          <a:ext cx="219075" cy="19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2" name="Equation" r:id="rId19" imgW="215640" imgH="190440" progId="Equation.DSMT4">
                  <p:embed/>
                </p:oleObj>
              </mc:Choice>
              <mc:Fallback>
                <p:oleObj name="Equation" r:id="rId19" imgW="215640" imgH="19044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49525"/>
                        <a:ext cx="219075" cy="19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8442649"/>
              </p:ext>
            </p:extLst>
          </p:nvPr>
        </p:nvGraphicFramePr>
        <p:xfrm>
          <a:off x="3505200" y="533400"/>
          <a:ext cx="5481637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3" name="Equation" r:id="rId21" imgW="5422680" imgH="330120" progId="Equation.DSMT4">
                  <p:embed/>
                </p:oleObj>
              </mc:Choice>
              <mc:Fallback>
                <p:oleObj name="Equation" r:id="rId21" imgW="5422680" imgH="3301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533400"/>
                        <a:ext cx="5481637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0979636"/>
              </p:ext>
            </p:extLst>
          </p:nvPr>
        </p:nvGraphicFramePr>
        <p:xfrm>
          <a:off x="2662238" y="1143000"/>
          <a:ext cx="4929187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4" name="Equation" r:id="rId23" imgW="4876560" imgH="698400" progId="Equation.DSMT4">
                  <p:embed/>
                </p:oleObj>
              </mc:Choice>
              <mc:Fallback>
                <p:oleObj name="Equation" r:id="rId23" imgW="4876560" imgH="6984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2238" y="1143000"/>
                        <a:ext cx="4929187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3089031" y="2836985"/>
            <a:ext cx="5562600" cy="2808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089031" y="3177453"/>
            <a:ext cx="5562600" cy="2808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089032" y="3493975"/>
            <a:ext cx="5562600" cy="2808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4613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697"/>
    </mc:Choice>
    <mc:Fallback xmlns="">
      <p:transition spd="slow" advTm="956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Chlamydia and gonorrhea screening in Nebraska</a:t>
            </a:r>
          </a:p>
          <a:p>
            <a:pPr lvl="1"/>
            <a:r>
              <a:rPr lang="en-US" dirty="0"/>
              <a:t>“Epidemic levels” in Omaha (</a:t>
            </a:r>
            <a:r>
              <a:rPr lang="en-US" dirty="0" err="1"/>
              <a:t>Zagurski</a:t>
            </a:r>
            <a:r>
              <a:rPr lang="en-US" dirty="0"/>
              <a:t>, 2006)</a:t>
            </a:r>
            <a:endParaRPr lang="en-US" dirty="0">
              <a:sym typeface="Symbol"/>
            </a:endParaRPr>
          </a:p>
          <a:p>
            <a:pPr lvl="1"/>
            <a:r>
              <a:rPr lang="en-US" dirty="0" smtClean="0"/>
              <a:t>Part of the CDC’s Infertility Prevention Project</a:t>
            </a:r>
          </a:p>
          <a:p>
            <a:pPr lvl="1"/>
            <a:r>
              <a:rPr lang="en-US" dirty="0" smtClean="0">
                <a:sym typeface="Symbol"/>
              </a:rPr>
              <a:t>Tests </a:t>
            </a:r>
          </a:p>
          <a:p>
            <a:pPr lvl="2"/>
            <a:r>
              <a:rPr lang="en-US" dirty="0" smtClean="0">
                <a:sym typeface="Symbol"/>
              </a:rPr>
              <a:t> </a:t>
            </a:r>
            <a:r>
              <a:rPr lang="en-US" dirty="0" smtClean="0"/>
              <a:t>25,000 individual tests done per year at the Nebraska Public Health Laboratory (NPHL)</a:t>
            </a:r>
          </a:p>
          <a:p>
            <a:pPr lvl="2"/>
            <a:r>
              <a:rPr lang="en-US" dirty="0" err="1" smtClean="0"/>
              <a:t>GenProbe</a:t>
            </a:r>
            <a:r>
              <a:rPr lang="en-US" dirty="0" smtClean="0"/>
              <a:t> </a:t>
            </a:r>
            <a:r>
              <a:rPr lang="en-US" dirty="0" err="1"/>
              <a:t>Aptima</a:t>
            </a:r>
            <a:r>
              <a:rPr lang="en-US" dirty="0"/>
              <a:t> Combo 2 </a:t>
            </a:r>
            <a:r>
              <a:rPr lang="en-US" dirty="0" smtClean="0"/>
              <a:t>assay gives test results for both diseases</a:t>
            </a:r>
          </a:p>
          <a:p>
            <a:pPr lvl="2"/>
            <a:r>
              <a:rPr lang="en-US" dirty="0" smtClean="0"/>
              <a:t>$11 for a swab test and $16 for a urine test</a:t>
            </a:r>
          </a:p>
          <a:p>
            <a:pPr lvl="1"/>
            <a:r>
              <a:rPr lang="en-US" dirty="0" smtClean="0"/>
              <a:t>NPHL is interested in using group testing</a:t>
            </a:r>
          </a:p>
          <a:p>
            <a:pPr lvl="2"/>
            <a:r>
              <a:rPr lang="en-US" dirty="0" smtClean="0"/>
              <a:t>Other state labs that use group testing include: Idaho, Iowa, New York, Wisconsin </a:t>
            </a:r>
          </a:p>
          <a:p>
            <a:pPr lvl="1"/>
            <a:r>
              <a:rPr lang="en-US" dirty="0" smtClean="0"/>
              <a:t>Classification is primary goal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ES algorithm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Simulations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289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874"/>
    </mc:Choice>
    <mc:Fallback xmlns="">
      <p:transition spd="slow" advTm="1218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 smtClean="0"/>
              <a:t>Estimation</a:t>
            </a:r>
            <a:endParaRPr lang="en-US" dirty="0"/>
          </a:p>
          <a:p>
            <a:pPr lvl="1"/>
            <a:r>
              <a:rPr lang="en-US" dirty="0"/>
              <a:t>Want to understand how risk factors are related to disease status</a:t>
            </a:r>
          </a:p>
          <a:p>
            <a:pPr lvl="1"/>
            <a:r>
              <a:rPr lang="en-US" dirty="0" smtClean="0"/>
              <a:t>Focus: 14,530 female swab specimens screened in 2009</a:t>
            </a:r>
          </a:p>
          <a:p>
            <a:pPr lvl="1"/>
            <a:r>
              <a:rPr lang="en-US" dirty="0" smtClean="0"/>
              <a:t>Imperfect sensitivity and specificity</a:t>
            </a:r>
          </a:p>
          <a:p>
            <a:pPr lvl="2"/>
            <a:r>
              <a:rPr lang="en-US" dirty="0"/>
              <a:t>Gonorrhea</a:t>
            </a:r>
          </a:p>
          <a:p>
            <a:pPr lvl="3"/>
            <a:r>
              <a:rPr lang="en-US" dirty="0">
                <a:sym typeface="Symbol"/>
              </a:rPr>
              <a:t>Sensitivity = </a:t>
            </a:r>
            <a:r>
              <a:rPr lang="en-US" i="1" dirty="0" smtClean="0">
                <a:sym typeface="Symbol"/>
              </a:rPr>
              <a:t>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 </a:t>
            </a:r>
            <a:r>
              <a:rPr lang="en-US" dirty="0">
                <a:sym typeface="Symbol"/>
              </a:rPr>
              <a:t>= </a:t>
            </a:r>
            <a:r>
              <a:rPr lang="en-US" dirty="0" smtClean="0">
                <a:sym typeface="Symbol"/>
              </a:rPr>
              <a:t>0.966</a:t>
            </a:r>
            <a:endParaRPr lang="en-US" dirty="0">
              <a:sym typeface="Symbol"/>
            </a:endParaRPr>
          </a:p>
          <a:p>
            <a:pPr lvl="3"/>
            <a:r>
              <a:rPr lang="en-US" dirty="0">
                <a:sym typeface="Symbol"/>
              </a:rPr>
              <a:t>Specificity</a:t>
            </a:r>
            <a:r>
              <a:rPr lang="en-US" i="1" dirty="0">
                <a:sym typeface="Symbol"/>
              </a:rPr>
              <a:t> = </a:t>
            </a:r>
            <a:r>
              <a:rPr lang="en-US" i="1" dirty="0" smtClean="0">
                <a:sym typeface="Symbol"/>
              </a:rPr>
              <a:t>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 </a:t>
            </a:r>
            <a:r>
              <a:rPr lang="en-US" dirty="0">
                <a:sym typeface="Symbol"/>
              </a:rPr>
              <a:t>= </a:t>
            </a:r>
            <a:r>
              <a:rPr lang="en-US" dirty="0" smtClean="0">
                <a:sym typeface="Symbol"/>
              </a:rPr>
              <a:t>0.980</a:t>
            </a:r>
            <a:endParaRPr lang="en-US" dirty="0"/>
          </a:p>
          <a:p>
            <a:pPr lvl="2"/>
            <a:r>
              <a:rPr lang="en-US" dirty="0" smtClean="0"/>
              <a:t>Chlamydia</a:t>
            </a:r>
          </a:p>
          <a:p>
            <a:pPr lvl="3"/>
            <a:r>
              <a:rPr lang="en-US" dirty="0" smtClean="0">
                <a:sym typeface="Symbol"/>
              </a:rPr>
              <a:t>Sensitivity = </a:t>
            </a:r>
            <a:r>
              <a:rPr lang="en-US" i="1" dirty="0" smtClean="0">
                <a:sym typeface="Symbol"/>
              </a:rPr>
              <a:t>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</a:t>
            </a:r>
            <a:r>
              <a:rPr lang="en-US" dirty="0">
                <a:sym typeface="Symbol"/>
              </a:rPr>
              <a:t>= </a:t>
            </a:r>
            <a:r>
              <a:rPr lang="en-US" dirty="0" smtClean="0">
                <a:sym typeface="Symbol"/>
              </a:rPr>
              <a:t>0.928</a:t>
            </a:r>
          </a:p>
          <a:p>
            <a:pPr lvl="3"/>
            <a:r>
              <a:rPr lang="en-US" dirty="0" smtClean="0">
                <a:sym typeface="Symbol"/>
              </a:rPr>
              <a:t>Specificity</a:t>
            </a:r>
            <a:r>
              <a:rPr lang="en-US" i="1" dirty="0" smtClean="0">
                <a:sym typeface="Symbol"/>
              </a:rPr>
              <a:t> = 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</a:t>
            </a:r>
            <a:r>
              <a:rPr lang="en-US" dirty="0">
                <a:sym typeface="Symbol"/>
              </a:rPr>
              <a:t>= </a:t>
            </a:r>
            <a:r>
              <a:rPr lang="en-US" dirty="0" smtClean="0">
                <a:sym typeface="Symbol"/>
              </a:rPr>
              <a:t>0.960</a:t>
            </a:r>
            <a:endParaRPr lang="en-US" dirty="0"/>
          </a:p>
          <a:p>
            <a:pPr lvl="1"/>
            <a:r>
              <a:rPr lang="en-US" dirty="0" smtClean="0"/>
              <a:t>Artificially form groups of size 5 by testing date</a:t>
            </a:r>
          </a:p>
          <a:p>
            <a:pPr lvl="2"/>
            <a:r>
              <a:rPr lang="en-US" i="1" dirty="0" err="1" smtClean="0"/>
              <a:t>Z</a:t>
            </a:r>
            <a:r>
              <a:rPr lang="en-US" i="1" baseline="-25000" dirty="0" err="1" smtClean="0"/>
              <a:t>jk</a:t>
            </a:r>
            <a:r>
              <a:rPr lang="en-US" dirty="0" smtClean="0"/>
              <a:t> = 1 if any positives in group, </a:t>
            </a:r>
            <a:r>
              <a:rPr lang="en-US" i="1" dirty="0" err="1"/>
              <a:t>Z</a:t>
            </a:r>
            <a:r>
              <a:rPr lang="en-US" i="1" baseline="-25000" dirty="0" err="1"/>
              <a:t>jk</a:t>
            </a:r>
            <a:r>
              <a:rPr lang="en-US" i="1" baseline="-25000" dirty="0"/>
              <a:t> </a:t>
            </a:r>
            <a:r>
              <a:rPr lang="en-US" dirty="0" smtClean="0"/>
              <a:t>= 0 otherwise</a:t>
            </a:r>
          </a:p>
          <a:p>
            <a:pPr lvl="2"/>
            <a:r>
              <a:rPr lang="en-US" dirty="0" smtClean="0"/>
              <a:t>No “best” way to obtain group responses  </a:t>
            </a:r>
          </a:p>
          <a:p>
            <a:pPr lvl="1"/>
            <a:endParaRPr lang="en-US" dirty="0" smtClean="0"/>
          </a:p>
        </p:txBody>
      </p:sp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ES algorithm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Simulations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765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642"/>
    </mc:Choice>
    <mc:Fallback xmlns="">
      <p:transition spd="slow" advTm="846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 smtClean="0"/>
              <a:t>Estimation (continued)</a:t>
            </a:r>
            <a:endParaRPr lang="en-US" dirty="0"/>
          </a:p>
          <a:p>
            <a:pPr lvl="1"/>
            <a:r>
              <a:rPr lang="en-US" dirty="0" smtClean="0">
                <a:sym typeface="Symbol"/>
              </a:rPr>
              <a:t>Covariates</a:t>
            </a:r>
          </a:p>
          <a:p>
            <a:pPr lvl="2"/>
            <a:r>
              <a:rPr lang="en-US" dirty="0" smtClean="0">
                <a:sym typeface="Symbol"/>
              </a:rPr>
              <a:t>Age </a:t>
            </a:r>
          </a:p>
          <a:p>
            <a:pPr lvl="2"/>
            <a:r>
              <a:rPr lang="en-US" dirty="0" smtClean="0">
                <a:sym typeface="Symbol"/>
              </a:rPr>
              <a:t>Race (four levels)</a:t>
            </a:r>
          </a:p>
          <a:p>
            <a:pPr lvl="2"/>
            <a:r>
              <a:rPr lang="en-US" dirty="0" smtClean="0">
                <a:sym typeface="Symbol"/>
              </a:rPr>
              <a:t>Symptoms</a:t>
            </a:r>
          </a:p>
          <a:p>
            <a:pPr lvl="2"/>
            <a:r>
              <a:rPr lang="en-US" dirty="0" smtClean="0">
                <a:sym typeface="Symbol"/>
              </a:rPr>
              <a:t>Clinical observations</a:t>
            </a:r>
          </a:p>
          <a:p>
            <a:pPr lvl="3"/>
            <a:r>
              <a:rPr lang="en-US" dirty="0" smtClean="0">
                <a:sym typeface="Symbol"/>
              </a:rPr>
              <a:t>Cervical friability</a:t>
            </a:r>
          </a:p>
          <a:p>
            <a:pPr lvl="3"/>
            <a:r>
              <a:rPr lang="en-US" dirty="0" smtClean="0">
                <a:sym typeface="Symbol"/>
              </a:rPr>
              <a:t>Pelvic inflammatory disease</a:t>
            </a:r>
          </a:p>
          <a:p>
            <a:pPr lvl="3"/>
            <a:r>
              <a:rPr lang="en-US" dirty="0" smtClean="0">
                <a:sym typeface="Symbol"/>
              </a:rPr>
              <a:t>Cervicitis</a:t>
            </a:r>
          </a:p>
          <a:p>
            <a:pPr lvl="2"/>
            <a:r>
              <a:rPr lang="en-US" dirty="0">
                <a:sym typeface="Symbol"/>
              </a:rPr>
              <a:t>Risk </a:t>
            </a:r>
            <a:r>
              <a:rPr lang="en-US" dirty="0" smtClean="0">
                <a:sym typeface="Symbol"/>
              </a:rPr>
              <a:t>history</a:t>
            </a:r>
          </a:p>
          <a:p>
            <a:pPr lvl="3"/>
            <a:r>
              <a:rPr lang="en-US" dirty="0">
                <a:sym typeface="Symbol"/>
              </a:rPr>
              <a:t>M</a:t>
            </a:r>
            <a:r>
              <a:rPr lang="en-US" dirty="0" smtClean="0">
                <a:sym typeface="Symbol"/>
              </a:rPr>
              <a:t>ultiple partners </a:t>
            </a:r>
          </a:p>
          <a:p>
            <a:pPr lvl="3"/>
            <a:r>
              <a:rPr lang="en-US" dirty="0">
                <a:sym typeface="Symbol"/>
              </a:rPr>
              <a:t>N</a:t>
            </a:r>
            <a:r>
              <a:rPr lang="en-US" dirty="0" smtClean="0">
                <a:sym typeface="Symbol"/>
              </a:rPr>
              <a:t>ew </a:t>
            </a:r>
            <a:r>
              <a:rPr lang="en-US" dirty="0">
                <a:sym typeface="Symbol"/>
              </a:rPr>
              <a:t>partner in the last 90 </a:t>
            </a:r>
            <a:r>
              <a:rPr lang="en-US" dirty="0" smtClean="0">
                <a:sym typeface="Symbol"/>
              </a:rPr>
              <a:t>days </a:t>
            </a:r>
          </a:p>
          <a:p>
            <a:pPr lvl="3"/>
            <a:r>
              <a:rPr lang="en-US" dirty="0">
                <a:sym typeface="Symbol"/>
              </a:rPr>
              <a:t>C</a:t>
            </a:r>
            <a:r>
              <a:rPr lang="en-US" dirty="0" smtClean="0">
                <a:sym typeface="Symbol"/>
              </a:rPr>
              <a:t>ontact </a:t>
            </a:r>
            <a:r>
              <a:rPr lang="en-US" dirty="0">
                <a:sym typeface="Symbol"/>
              </a:rPr>
              <a:t>with someone who has a </a:t>
            </a:r>
            <a:r>
              <a:rPr lang="en-US" dirty="0" smtClean="0">
                <a:sym typeface="Symbol"/>
              </a:rPr>
              <a:t>STD</a:t>
            </a:r>
          </a:p>
          <a:p>
            <a:pPr lvl="2"/>
            <a:r>
              <a:rPr lang="en-US" dirty="0">
                <a:sym typeface="Symbol"/>
              </a:rPr>
              <a:t>All covariates are </a:t>
            </a:r>
            <a:r>
              <a:rPr lang="en-US" dirty="0" smtClean="0">
                <a:sym typeface="Symbol"/>
              </a:rPr>
              <a:t>binary except </a:t>
            </a:r>
            <a:r>
              <a:rPr lang="en-US" dirty="0">
                <a:sym typeface="Symbol"/>
              </a:rPr>
              <a:t>for </a:t>
            </a:r>
            <a:r>
              <a:rPr lang="en-US" dirty="0" smtClean="0">
                <a:sym typeface="Symbol"/>
              </a:rPr>
              <a:t>age</a:t>
            </a:r>
          </a:p>
        </p:txBody>
      </p:sp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ES algorithm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Simulations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096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62"/>
    </mc:Choice>
    <mc:Fallback xmlns="">
      <p:transition spd="slow" advTm="284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 smtClean="0"/>
              <a:t>Estimate model with linear terms only</a:t>
            </a:r>
          </a:p>
          <a:p>
            <a:pPr lvl="1"/>
            <a:r>
              <a:rPr lang="en-US" dirty="0" smtClean="0">
                <a:sym typeface="Symbol"/>
              </a:rPr>
              <a:t> </a:t>
            </a:r>
          </a:p>
          <a:p>
            <a:pPr lvl="1"/>
            <a:r>
              <a:rPr lang="en-US" dirty="0" smtClean="0"/>
              <a:t>Using a second-order approximation:</a:t>
            </a:r>
          </a:p>
          <a:p>
            <a:pPr lvl="1"/>
            <a:r>
              <a:rPr lang="en-US" dirty="0" smtClean="0"/>
              <a:t>Fit model to individual responses for comparison</a:t>
            </a:r>
          </a:p>
          <a:p>
            <a:pPr lvl="2"/>
            <a:r>
              <a:rPr lang="en-US" dirty="0" smtClean="0"/>
              <a:t>Use standard GEE methodology with no testing error </a:t>
            </a:r>
          </a:p>
          <a:p>
            <a:pPr lvl="2"/>
            <a:r>
              <a:rPr lang="en-US" dirty="0" smtClean="0"/>
              <a:t>Non-convergence when incorporating testing error via methods in </a:t>
            </a:r>
            <a:r>
              <a:rPr lang="en-US" dirty="0" err="1" smtClean="0"/>
              <a:t>Neuhaus</a:t>
            </a:r>
            <a:r>
              <a:rPr lang="en-US" dirty="0" smtClean="0"/>
              <a:t> (2002)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1683449"/>
              </p:ext>
            </p:extLst>
          </p:nvPr>
        </p:nvGraphicFramePr>
        <p:xfrm>
          <a:off x="6680200" y="963168"/>
          <a:ext cx="10922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7" name="Equation" r:id="rId5" imgW="1079280" imgH="304560" progId="Equation.DSMT4">
                  <p:embed/>
                </p:oleObj>
              </mc:Choice>
              <mc:Fallback>
                <p:oleObj name="Equation" r:id="rId5" imgW="1079280" imgH="3045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0200" y="963168"/>
                        <a:ext cx="1092200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8933066"/>
              </p:ext>
            </p:extLst>
          </p:nvPr>
        </p:nvGraphicFramePr>
        <p:xfrm>
          <a:off x="2133600" y="505968"/>
          <a:ext cx="7069137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8" name="Equation" r:id="rId7" imgW="7010280" imgH="419040" progId="Equation.DSMT4">
                  <p:embed/>
                </p:oleObj>
              </mc:Choice>
              <mc:Fallback>
                <p:oleObj name="Equation" r:id="rId7" imgW="701028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05968"/>
                        <a:ext cx="7069137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ES algorithm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Simulations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5467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854"/>
    </mc:Choice>
    <mc:Fallback xmlns="">
      <p:transition spd="slow" advTm="68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251" y="-45720"/>
            <a:ext cx="6736349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371600" y="5257800"/>
            <a:ext cx="7772400" cy="1594104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lvl="1" indent="-342900">
              <a:lnSpc>
                <a:spcPts val="2400"/>
              </a:lnSpc>
              <a:spcBef>
                <a:spcPts val="0"/>
              </a:spcBef>
              <a:buFontTx/>
              <a:buChar char="•"/>
            </a:pPr>
            <a:r>
              <a:rPr lang="en-US" dirty="0" smtClean="0"/>
              <a:t>Parameter estimates generally are similar</a:t>
            </a:r>
          </a:p>
          <a:p>
            <a:pPr marL="342900" lvl="1" indent="-342900">
              <a:lnSpc>
                <a:spcPts val="2400"/>
              </a:lnSpc>
              <a:spcBef>
                <a:spcPts val="0"/>
              </a:spcBef>
              <a:buFontTx/>
              <a:buChar char="•"/>
            </a:pPr>
            <a:r>
              <a:rPr lang="en-US" dirty="0" smtClean="0"/>
              <a:t>SEs lower for GEE</a:t>
            </a:r>
          </a:p>
          <a:p>
            <a:pPr lvl="1">
              <a:lnSpc>
                <a:spcPts val="2400"/>
              </a:lnSpc>
              <a:spcBef>
                <a:spcPts val="0"/>
              </a:spcBef>
            </a:pPr>
            <a:r>
              <a:rPr lang="en-US" dirty="0" smtClean="0"/>
              <a:t>Not surprising </a:t>
            </a:r>
          </a:p>
          <a:p>
            <a:pPr lvl="1">
              <a:lnSpc>
                <a:spcPts val="2400"/>
              </a:lnSpc>
              <a:spcBef>
                <a:spcPts val="0"/>
              </a:spcBef>
            </a:pPr>
            <a:r>
              <a:rPr lang="en-US" dirty="0" smtClean="0"/>
              <a:t>Group </a:t>
            </a:r>
            <a:r>
              <a:rPr lang="en-US" dirty="0"/>
              <a:t>testing </a:t>
            </a:r>
            <a:r>
              <a:rPr lang="en-US" dirty="0" smtClean="0"/>
              <a:t>SEs only </a:t>
            </a:r>
            <a:r>
              <a:rPr lang="en-US" dirty="0"/>
              <a:t>1.3 to 3.2 times </a:t>
            </a:r>
            <a:r>
              <a:rPr lang="en-US" dirty="0" smtClean="0"/>
              <a:t>&gt; individual </a:t>
            </a:r>
            <a:r>
              <a:rPr lang="en-US" dirty="0"/>
              <a:t>testing </a:t>
            </a:r>
            <a:r>
              <a:rPr lang="en-US" dirty="0" smtClean="0"/>
              <a:t>SEs</a:t>
            </a:r>
            <a:endParaRPr lang="en-US" dirty="0"/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ES algorithm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Simulations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397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379"/>
    </mc:Choice>
    <mc:Fallback xmlns="">
      <p:transition spd="slow" advTm="100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Screen a large number of individuals for an infectious disease</a:t>
            </a:r>
          </a:p>
          <a:p>
            <a:r>
              <a:rPr lang="en-US" dirty="0" smtClean="0"/>
              <a:t>Individual testing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May not feasible in high volume clinical specimen settings</a:t>
            </a:r>
          </a:p>
          <a:p>
            <a:pPr lvl="2"/>
            <a:r>
              <a:rPr lang="en-US" dirty="0" smtClean="0"/>
              <a:t>Cost</a:t>
            </a:r>
          </a:p>
          <a:p>
            <a:pPr lvl="2"/>
            <a:r>
              <a:rPr lang="en-US" dirty="0" smtClean="0"/>
              <a:t>Time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Motivation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Notation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algorithm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72701"/>
            <a:ext cx="3619814" cy="128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Tm="4149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3048"/>
            <a:ext cx="7848600" cy="6700838"/>
          </a:xfrm>
        </p:spPr>
        <p:txBody>
          <a:bodyPr/>
          <a:lstStyle/>
          <a:p>
            <a:r>
              <a:rPr lang="en-US" dirty="0" smtClean="0"/>
              <a:t>Test H</a:t>
            </a:r>
            <a:r>
              <a:rPr lang="en-US" baseline="-25000" dirty="0" smtClean="0"/>
              <a:t>0</a:t>
            </a:r>
            <a:r>
              <a:rPr lang="en-US" dirty="0" smtClean="0"/>
              <a:t>:</a:t>
            </a:r>
            <a:r>
              <a:rPr lang="en-US" i="1" dirty="0" smtClean="0">
                <a:sym typeface="Symbol"/>
              </a:rPr>
              <a:t></a:t>
            </a:r>
            <a:r>
              <a:rPr lang="en-US" i="1" baseline="-25000" dirty="0" smtClean="0">
                <a:sym typeface="Symbol"/>
              </a:rPr>
              <a:t>r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 = </a:t>
            </a:r>
            <a:r>
              <a:rPr lang="en-US" i="1" dirty="0">
                <a:sym typeface="Symbol"/>
              </a:rPr>
              <a:t></a:t>
            </a:r>
            <a:r>
              <a:rPr lang="en-US" i="1" baseline="-25000" dirty="0" smtClean="0">
                <a:sym typeface="Symbol"/>
              </a:rPr>
              <a:t>r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vs. </a:t>
            </a:r>
            <a:r>
              <a:rPr lang="en-US" dirty="0" smtClean="0"/>
              <a:t>H</a:t>
            </a:r>
            <a:r>
              <a:rPr lang="en-US" baseline="-25000" dirty="0" smtClean="0"/>
              <a:t>a</a:t>
            </a:r>
            <a:r>
              <a:rPr lang="en-US" dirty="0" smtClean="0"/>
              <a:t>:</a:t>
            </a:r>
            <a:r>
              <a:rPr lang="en-US" i="1" dirty="0">
                <a:sym typeface="Symbol"/>
              </a:rPr>
              <a:t></a:t>
            </a:r>
            <a:r>
              <a:rPr lang="en-US" i="1" baseline="-25000" dirty="0">
                <a:sym typeface="Symbol"/>
              </a:rPr>
              <a:t>r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 </a:t>
            </a:r>
            <a:r>
              <a:rPr lang="en-US" i="1" dirty="0">
                <a:sym typeface="Symbol"/>
              </a:rPr>
              <a:t></a:t>
            </a:r>
            <a:r>
              <a:rPr lang="en-US" i="1" baseline="-25000" dirty="0">
                <a:sym typeface="Symbol"/>
              </a:rPr>
              <a:t>r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Examines how a covariate effects both diseases</a:t>
            </a:r>
          </a:p>
          <a:p>
            <a:pPr lvl="1"/>
            <a:r>
              <a:rPr lang="en-US" dirty="0" smtClean="0">
                <a:sym typeface="Symbol"/>
              </a:rPr>
              <a:t>P-values &lt; 0.05 except for </a:t>
            </a:r>
          </a:p>
          <a:p>
            <a:pPr lvl="2"/>
            <a:r>
              <a:rPr lang="en-US" dirty="0" smtClean="0"/>
              <a:t>Pelvic </a:t>
            </a:r>
            <a:r>
              <a:rPr lang="en-US" dirty="0"/>
              <a:t>inflammatory disease (p-value = 0.642</a:t>
            </a:r>
            <a:r>
              <a:rPr lang="en-US" dirty="0" smtClean="0"/>
              <a:t>) 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partner (p-value = </a:t>
            </a:r>
            <a:r>
              <a:rPr lang="en-US" dirty="0" smtClean="0"/>
              <a:t>0.533)</a:t>
            </a:r>
          </a:p>
          <a:p>
            <a:pPr lvl="2"/>
            <a:r>
              <a:rPr lang="en-US" dirty="0" smtClean="0"/>
              <a:t>Cervicitis </a:t>
            </a:r>
            <a:r>
              <a:rPr lang="en-US" dirty="0"/>
              <a:t>(p-value = 0.516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Cervical </a:t>
            </a:r>
            <a:r>
              <a:rPr lang="en-US" dirty="0"/>
              <a:t>friability (p-value = 0.466</a:t>
            </a:r>
            <a:r>
              <a:rPr lang="en-US" dirty="0" smtClean="0"/>
              <a:t>)</a:t>
            </a:r>
          </a:p>
          <a:p>
            <a:r>
              <a:rPr lang="en-US" dirty="0" smtClean="0"/>
              <a:t>If a simpler model was desirable, could share parameters across diseases</a:t>
            </a:r>
            <a:endParaRPr lang="en-US" dirty="0"/>
          </a:p>
        </p:txBody>
      </p:sp>
      <p:sp>
        <p:nvSpPr>
          <p:cNvPr id="3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ES algorithm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Simulations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862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"/>
    </mc:Choice>
    <mc:Fallback xmlns="">
      <p:transition spd="slow" advTm="11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testing regression models for multiple-disease data</a:t>
            </a:r>
          </a:p>
          <a:p>
            <a:pPr lvl="1"/>
            <a:r>
              <a:rPr lang="en-US" dirty="0" smtClean="0"/>
              <a:t>Model data in the form as it arises in application</a:t>
            </a:r>
          </a:p>
          <a:p>
            <a:pPr lvl="1"/>
            <a:r>
              <a:rPr lang="en-US" dirty="0" err="1" smtClean="0"/>
              <a:t>binGroup</a:t>
            </a:r>
            <a:r>
              <a:rPr lang="en-US" dirty="0" smtClean="0"/>
              <a:t> package (Bilder et al., </a:t>
            </a:r>
            <a:r>
              <a:rPr lang="en-US" i="1" dirty="0" smtClean="0"/>
              <a:t>R Journal</a:t>
            </a:r>
            <a:r>
              <a:rPr lang="en-US" dirty="0" smtClean="0"/>
              <a:t>, 2010)</a:t>
            </a:r>
          </a:p>
          <a:p>
            <a:r>
              <a:rPr lang="en-US" dirty="0" smtClean="0"/>
              <a:t>Retests</a:t>
            </a:r>
          </a:p>
          <a:p>
            <a:pPr lvl="1"/>
            <a:r>
              <a:rPr lang="en-US" dirty="0" smtClean="0"/>
              <a:t>Change                   to  </a:t>
            </a:r>
          </a:p>
          <a:p>
            <a:pPr lvl="1"/>
            <a:r>
              <a:rPr lang="en-US" dirty="0" smtClean="0"/>
              <a:t>Estimate working correlation structure</a:t>
            </a:r>
          </a:p>
          <a:p>
            <a:pPr lvl="2"/>
            <a:r>
              <a:rPr lang="en-US" dirty="0" smtClean="0"/>
              <a:t>Could just using initial group tests</a:t>
            </a:r>
          </a:p>
          <a:p>
            <a:pPr lvl="2"/>
            <a:r>
              <a:rPr lang="en-US" dirty="0" smtClean="0"/>
              <a:t>Not sure how to take into account retests </a:t>
            </a:r>
          </a:p>
          <a:p>
            <a:r>
              <a:rPr lang="en-US" dirty="0" smtClean="0"/>
              <a:t>Longitudinal </a:t>
            </a:r>
            <a:r>
              <a:rPr lang="en-US" dirty="0"/>
              <a:t>setting</a:t>
            </a:r>
          </a:p>
          <a:p>
            <a:pPr lvl="1"/>
            <a:r>
              <a:rPr lang="en-US" dirty="0"/>
              <a:t>One disease</a:t>
            </a:r>
          </a:p>
          <a:p>
            <a:pPr lvl="1"/>
            <a:r>
              <a:rPr lang="en-US" i="1" dirty="0"/>
              <a:t>j</a:t>
            </a:r>
            <a:r>
              <a:rPr lang="en-US" dirty="0"/>
              <a:t> subscript now corresponds to the </a:t>
            </a:r>
            <a:r>
              <a:rPr lang="en-US" i="1" dirty="0" err="1"/>
              <a:t>j</a:t>
            </a:r>
            <a:r>
              <a:rPr lang="en-US" i="1" baseline="30000" dirty="0" err="1"/>
              <a:t>th</a:t>
            </a:r>
            <a:r>
              <a:rPr lang="en-US" dirty="0"/>
              <a:t> time point</a:t>
            </a:r>
          </a:p>
          <a:p>
            <a:pPr lvl="1"/>
            <a:r>
              <a:rPr lang="en-US" dirty="0"/>
              <a:t>Restriction: Same individuals are always pooled together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549038"/>
              </p:ext>
            </p:extLst>
          </p:nvPr>
        </p:nvGraphicFramePr>
        <p:xfrm>
          <a:off x="3097213" y="1794422"/>
          <a:ext cx="1349375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5" name="Equation" r:id="rId5" imgW="1333440" imgH="457200" progId="Equation.DSMT4">
                  <p:embed/>
                </p:oleObj>
              </mc:Choice>
              <mc:Fallback>
                <p:oleObj name="Equation" r:id="rId5" imgW="1333440" imgH="4572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7213" y="1794422"/>
                        <a:ext cx="1349375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076689"/>
              </p:ext>
            </p:extLst>
          </p:nvPr>
        </p:nvGraphicFramePr>
        <p:xfrm>
          <a:off x="4792664" y="1792224"/>
          <a:ext cx="3894137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6" name="Equation" r:id="rId7" imgW="3848040" imgH="457200" progId="Equation.DSMT4">
                  <p:embed/>
                </p:oleObj>
              </mc:Choice>
              <mc:Fallback>
                <p:oleObj name="Equation" r:id="rId7" imgW="3848040" imgH="457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2664" y="1792224"/>
                        <a:ext cx="3894137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ES algorithm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Simulations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Application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557"/>
    </mc:Choice>
    <mc:Fallback xmlns="">
      <p:transition spd="slow" advTm="1525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143000"/>
            <a:ext cx="7848600" cy="2438400"/>
          </a:xfrm>
        </p:spPr>
        <p:txBody>
          <a:bodyPr lIns="0" tIns="0" rIns="0" bIns="0"/>
          <a:lstStyle/>
          <a:p>
            <a:pPr eaLnBrk="1" hangingPunct="1">
              <a:defRPr/>
            </a:pPr>
            <a:r>
              <a:rPr lang="en-US" sz="4800" b="1" dirty="0">
                <a:solidFill>
                  <a:srgbClr val="E71839"/>
                </a:solidFill>
              </a:rPr>
              <a:t>Marginal Regression Models for </a:t>
            </a:r>
            <a:r>
              <a:rPr lang="en-US" sz="4800" b="1" dirty="0" smtClean="0">
                <a:solidFill>
                  <a:srgbClr val="E71839"/>
                </a:solidFill>
              </a:rPr>
              <a:t>Multiple-Disease </a:t>
            </a:r>
            <a:br>
              <a:rPr lang="en-US" sz="4800" b="1" dirty="0" smtClean="0">
                <a:solidFill>
                  <a:srgbClr val="E71839"/>
                </a:solidFill>
              </a:rPr>
            </a:br>
            <a:r>
              <a:rPr lang="en-US" sz="4800" b="1" dirty="0" smtClean="0">
                <a:solidFill>
                  <a:srgbClr val="E71839"/>
                </a:solidFill>
              </a:rPr>
              <a:t>Group Testing Data</a:t>
            </a:r>
            <a:r>
              <a:rPr lang="en-US" sz="4400" b="1" dirty="0" smtClean="0">
                <a:solidFill>
                  <a:srgbClr val="E71839"/>
                </a:solidFill>
              </a:rPr>
              <a:t/>
            </a:r>
            <a:br>
              <a:rPr lang="en-US" sz="4400" b="1" dirty="0" smtClean="0">
                <a:solidFill>
                  <a:srgbClr val="E71839"/>
                </a:solidFill>
              </a:rPr>
            </a:br>
            <a:r>
              <a:rPr lang="en-US" sz="4000" b="1" dirty="0" smtClean="0">
                <a:solidFill>
                  <a:srgbClr val="E71839"/>
                </a:solidFill>
              </a:rPr>
              <a:t/>
            </a:r>
            <a:br>
              <a:rPr lang="en-US" sz="4000" b="1" dirty="0" smtClean="0">
                <a:solidFill>
                  <a:srgbClr val="E71839"/>
                </a:solidFill>
              </a:rPr>
            </a:br>
            <a:endParaRPr lang="en-US" sz="2800" b="1" dirty="0" smtClean="0">
              <a:solidFill>
                <a:srgbClr val="E71839"/>
              </a:solidFill>
            </a:endParaRPr>
          </a:p>
        </p:txBody>
      </p:sp>
      <p:sp>
        <p:nvSpPr>
          <p:cNvPr id="4103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288140" y="6095999"/>
            <a:ext cx="8001000" cy="762001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This research is supported in part by NIH grant R01AI067373</a:t>
            </a:r>
          </a:p>
        </p:txBody>
      </p:sp>
      <p:sp>
        <p:nvSpPr>
          <p:cNvPr id="4104" name="Rectangle 21"/>
          <p:cNvSpPr>
            <a:spLocks noChangeArrowheads="1"/>
          </p:cNvSpPr>
          <p:nvPr/>
        </p:nvSpPr>
        <p:spPr bwMode="auto">
          <a:xfrm>
            <a:off x="1295400" y="3505200"/>
            <a:ext cx="7848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400" b="1" dirty="0">
                <a:latin typeface="+mn-lt"/>
              </a:rPr>
              <a:t>Christopher R. </a:t>
            </a:r>
            <a:r>
              <a:rPr lang="en-US" sz="2400" b="1" dirty="0" smtClean="0">
                <a:latin typeface="+mn-lt"/>
              </a:rPr>
              <a:t>Bilder</a:t>
            </a:r>
            <a:r>
              <a:rPr lang="en-US" sz="2400" b="1" baseline="30000" dirty="0" smtClean="0">
                <a:latin typeface="+mn-lt"/>
              </a:rPr>
              <a:t>1</a:t>
            </a:r>
            <a:r>
              <a:rPr lang="en-US" sz="2400" b="1" dirty="0" smtClean="0">
                <a:latin typeface="+mn-lt"/>
              </a:rPr>
              <a:t>, </a:t>
            </a:r>
            <a:r>
              <a:rPr lang="en-US" sz="2400" b="1" dirty="0" err="1" smtClean="0">
                <a:latin typeface="+mn-lt"/>
              </a:rPr>
              <a:t>Boan</a:t>
            </a:r>
            <a:r>
              <a:rPr lang="en-US" sz="2400" b="1" dirty="0" smtClean="0">
                <a:latin typeface="+mn-lt"/>
              </a:rPr>
              <a:t> Zhang</a:t>
            </a:r>
            <a:r>
              <a:rPr lang="en-US" sz="2400" b="1" baseline="30000" dirty="0" smtClean="0">
                <a:latin typeface="+mn-lt"/>
              </a:rPr>
              <a:t>1</a:t>
            </a:r>
            <a:r>
              <a:rPr lang="en-US" sz="2400" b="1" dirty="0" smtClean="0">
                <a:latin typeface="+mn-lt"/>
              </a:rPr>
              <a:t>, and </a:t>
            </a:r>
            <a:br>
              <a:rPr lang="en-US" sz="2400" b="1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Joshua M. Tebbs</a:t>
            </a:r>
            <a:r>
              <a:rPr lang="en-US" sz="2400" b="1" baseline="30000" dirty="0" smtClean="0">
                <a:latin typeface="+mn-lt"/>
              </a:rPr>
              <a:t>2</a:t>
            </a:r>
          </a:p>
          <a:p>
            <a:pPr algn="ctr">
              <a:spcBef>
                <a:spcPct val="20000"/>
              </a:spcBef>
            </a:pPr>
            <a:r>
              <a:rPr lang="en-US" sz="2400" b="1" dirty="0" smtClean="0">
                <a:latin typeface="+mn-lt"/>
              </a:rPr>
              <a:t/>
            </a:r>
            <a:br>
              <a:rPr lang="en-US" sz="2400" b="1" dirty="0" smtClean="0">
                <a:latin typeface="+mn-lt"/>
              </a:rPr>
            </a:br>
            <a:r>
              <a:rPr lang="en-US" sz="2000" b="1" baseline="30000" dirty="0" smtClean="0">
                <a:latin typeface="+mn-lt"/>
              </a:rPr>
              <a:t>1</a:t>
            </a:r>
            <a:r>
              <a:rPr lang="en-US" sz="2000" b="1" dirty="0" smtClean="0">
                <a:latin typeface="+mn-lt"/>
              </a:rPr>
              <a:t>University of Nebraska-Lincoln, Department of Statistics</a:t>
            </a:r>
            <a:br>
              <a:rPr lang="en-US" sz="2000" b="1" dirty="0" smtClean="0">
                <a:latin typeface="+mn-lt"/>
              </a:rPr>
            </a:br>
            <a:r>
              <a:rPr lang="en-US" sz="2000" b="1" baseline="30000" dirty="0" smtClean="0">
                <a:latin typeface="+mn-lt"/>
              </a:rPr>
              <a:t>2</a:t>
            </a:r>
            <a:r>
              <a:rPr lang="en-US" sz="2000" b="1" dirty="0" smtClean="0">
                <a:latin typeface="+mn-lt"/>
              </a:rPr>
              <a:t>University of South Carolina, Department of Statistics</a:t>
            </a:r>
          </a:p>
        </p:txBody>
      </p:sp>
      <p:sp>
        <p:nvSpPr>
          <p:cNvPr id="12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Motivation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Algorithm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Simulations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D0A7CE7-7E16-45A8-9933-6435F65DB23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15918"/>
      </p:ext>
    </p:extLst>
  </p:cSld>
  <p:clrMapOvr>
    <a:masterClrMapping/>
  </p:clrMapOvr>
  <p:transition advTm="613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 testing (</a:t>
            </a:r>
            <a:r>
              <a:rPr lang="en-US" smtClean="0"/>
              <a:t>a.k.a. </a:t>
            </a:r>
            <a:r>
              <a:rPr lang="en-US" dirty="0" smtClean="0"/>
              <a:t>pooled testing)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 </a:t>
            </a:r>
            <a:r>
              <a:rPr lang="en-US" dirty="0" smtClean="0"/>
              <a:t>GROUP is </a:t>
            </a:r>
            <a:r>
              <a:rPr lang="en-US" dirty="0"/>
              <a:t>negative, then all individuals are declared negative</a:t>
            </a:r>
            <a:endParaRPr lang="en-US" sz="1000" dirty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 GROUP is positive, then at least ONE individual is </a:t>
            </a:r>
            <a:r>
              <a:rPr lang="en-US" dirty="0" smtClean="0"/>
              <a:t>positive</a:t>
            </a:r>
          </a:p>
          <a:p>
            <a:r>
              <a:rPr lang="en-US" dirty="0" smtClean="0"/>
              <a:t>Benefits:</a:t>
            </a:r>
          </a:p>
          <a:p>
            <a:pPr lvl="1"/>
            <a:r>
              <a:rPr lang="en-US" dirty="0" smtClean="0"/>
              <a:t>Reduction </a:t>
            </a:r>
            <a:r>
              <a:rPr lang="en-US" dirty="0"/>
              <a:t>in tests </a:t>
            </a:r>
            <a:endParaRPr lang="en-US" dirty="0" smtClean="0"/>
          </a:p>
          <a:p>
            <a:pPr lvl="1"/>
            <a:r>
              <a:rPr lang="en-US" dirty="0" smtClean="0"/>
              <a:t>Cost </a:t>
            </a:r>
            <a:r>
              <a:rPr lang="en-US" dirty="0"/>
              <a:t>savings (less assays and labor</a:t>
            </a:r>
            <a:r>
              <a:rPr lang="en-US" dirty="0" smtClean="0"/>
              <a:t>)</a:t>
            </a:r>
          </a:p>
          <a:p>
            <a:r>
              <a:rPr lang="en-US" dirty="0" smtClean="0"/>
              <a:t>Overall </a:t>
            </a:r>
            <a:r>
              <a:rPr lang="en-US" dirty="0"/>
              <a:t>disease </a:t>
            </a:r>
            <a:r>
              <a:rPr lang="en-US" dirty="0" smtClean="0"/>
              <a:t>prevalence needs to be small</a:t>
            </a:r>
            <a:endParaRPr lang="en-US" sz="1000" dirty="0" smtClean="0"/>
          </a:p>
          <a:p>
            <a:r>
              <a:rPr lang="en-US" dirty="0" smtClean="0"/>
              <a:t>Classification vs. Estimation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808" y="533400"/>
            <a:ext cx="5817882" cy="2056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5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Motivation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Notation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algorithm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5497291"/>
      </p:ext>
    </p:extLst>
  </p:cSld>
  <p:clrMapOvr>
    <a:masterClrMapping/>
  </p:clrMapOvr>
  <p:transition advTm="1492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 for multiple diseases at the same time</a:t>
            </a:r>
          </a:p>
          <a:p>
            <a:pPr lvl="1"/>
            <a:r>
              <a:rPr lang="en-US" dirty="0" smtClean="0"/>
              <a:t>American </a:t>
            </a:r>
            <a:r>
              <a:rPr lang="en-US" dirty="0"/>
              <a:t>Red Cross (</a:t>
            </a:r>
            <a:r>
              <a:rPr lang="en-US" dirty="0" err="1"/>
              <a:t>Stramer</a:t>
            </a:r>
            <a:r>
              <a:rPr lang="en-US" dirty="0"/>
              <a:t> et al. 2004; ARC 2012)</a:t>
            </a:r>
            <a:endParaRPr lang="en-US" dirty="0" smtClean="0"/>
          </a:p>
          <a:p>
            <a:pPr lvl="2"/>
            <a:r>
              <a:rPr lang="en-US" dirty="0" smtClean="0">
                <a:sym typeface="Symbol"/>
              </a:rPr>
              <a:t></a:t>
            </a:r>
            <a:r>
              <a:rPr lang="en-US" dirty="0" smtClean="0"/>
              <a:t>6 million blood donations per year</a:t>
            </a:r>
          </a:p>
          <a:p>
            <a:pPr lvl="2"/>
            <a:r>
              <a:rPr lang="en-US" dirty="0" smtClean="0"/>
              <a:t>HIV, hepatitis B, and hepatitis C</a:t>
            </a:r>
          </a:p>
          <a:p>
            <a:pPr lvl="2"/>
            <a:r>
              <a:rPr lang="en-US" dirty="0" smtClean="0"/>
              <a:t>Groups of size 16</a:t>
            </a:r>
          </a:p>
          <a:p>
            <a:pPr lvl="1"/>
            <a:r>
              <a:rPr lang="en-US" dirty="0" smtClean="0"/>
              <a:t>Nebraska Public Health Laboratory</a:t>
            </a:r>
          </a:p>
          <a:p>
            <a:pPr lvl="2"/>
            <a:r>
              <a:rPr lang="en-US" dirty="0" smtClean="0"/>
              <a:t>Chlamydia and gonorrhea screening </a:t>
            </a:r>
          </a:p>
          <a:p>
            <a:pPr lvl="2"/>
            <a:r>
              <a:rPr lang="en-US" dirty="0" smtClean="0">
                <a:sym typeface="Symbol"/>
              </a:rPr>
              <a:t> </a:t>
            </a:r>
            <a:r>
              <a:rPr lang="en-US" dirty="0" smtClean="0"/>
              <a:t>25,000 individuals per year</a:t>
            </a:r>
          </a:p>
          <a:p>
            <a:pPr lvl="2"/>
            <a:r>
              <a:rPr lang="en-US" dirty="0" err="1"/>
              <a:t>GenProbe</a:t>
            </a:r>
            <a:r>
              <a:rPr lang="en-US" dirty="0"/>
              <a:t> </a:t>
            </a:r>
            <a:r>
              <a:rPr lang="en-US" dirty="0" err="1"/>
              <a:t>Aptima</a:t>
            </a:r>
            <a:r>
              <a:rPr lang="en-US" dirty="0"/>
              <a:t> Combo 2 </a:t>
            </a:r>
            <a:r>
              <a:rPr lang="en-US" dirty="0" smtClean="0"/>
              <a:t>assay</a:t>
            </a:r>
          </a:p>
          <a:p>
            <a:pPr lvl="1"/>
            <a:r>
              <a:rPr lang="en-US" dirty="0"/>
              <a:t>Only Hughes-Oliver and Rosenberger (2000) </a:t>
            </a:r>
            <a:r>
              <a:rPr lang="en-US" dirty="0" smtClean="0"/>
              <a:t>address multiple-disease </a:t>
            </a:r>
            <a:r>
              <a:rPr lang="en-US" dirty="0"/>
              <a:t>problem in </a:t>
            </a:r>
            <a:r>
              <a:rPr lang="en-US" dirty="0" smtClean="0"/>
              <a:t>group testing</a:t>
            </a:r>
          </a:p>
          <a:p>
            <a:pPr lvl="2"/>
            <a:r>
              <a:rPr lang="en-US" dirty="0" smtClean="0"/>
              <a:t>Estimate overall prevalence</a:t>
            </a:r>
          </a:p>
          <a:p>
            <a:pPr lvl="2"/>
            <a:r>
              <a:rPr lang="en-US" dirty="0" smtClean="0"/>
              <a:t>Perfect diagnostic tests </a:t>
            </a:r>
          </a:p>
        </p:txBody>
      </p:sp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Motivation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Notation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algorithm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1473907"/>
      </p:ext>
    </p:extLst>
  </p:cSld>
  <p:clrMapOvr>
    <a:masterClrMapping/>
  </p:clrMapOvr>
  <p:transition advTm="806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/>
              <a:t>Develop group testing regression models for multiple-disease screening </a:t>
            </a:r>
            <a:endParaRPr lang="en-US" dirty="0" smtClean="0"/>
          </a:p>
          <a:p>
            <a:pPr lvl="2"/>
            <a:r>
              <a:rPr lang="en-US" dirty="0" smtClean="0"/>
              <a:t>Probability of positivity dependent on covariates </a:t>
            </a:r>
          </a:p>
          <a:p>
            <a:pPr lvl="2"/>
            <a:r>
              <a:rPr lang="en-US" dirty="0" smtClean="0"/>
              <a:t>Imperfect </a:t>
            </a:r>
            <a:r>
              <a:rPr lang="en-US" dirty="0"/>
              <a:t>diagnostic tests</a:t>
            </a:r>
          </a:p>
          <a:p>
            <a:pPr lvl="1"/>
            <a:r>
              <a:rPr lang="en-US" dirty="0" smtClean="0"/>
              <a:t>Correlated </a:t>
            </a:r>
            <a:r>
              <a:rPr lang="en-US" dirty="0"/>
              <a:t>binary </a:t>
            </a:r>
            <a:r>
              <a:rPr lang="en-US" dirty="0" smtClean="0"/>
              <a:t>data problem</a:t>
            </a:r>
          </a:p>
          <a:p>
            <a:pPr lvl="2"/>
            <a:r>
              <a:rPr lang="en-US" dirty="0" smtClean="0"/>
              <a:t>Disease </a:t>
            </a:r>
            <a:r>
              <a:rPr lang="en-US" dirty="0"/>
              <a:t>responses are unobserved for each </a:t>
            </a:r>
            <a:r>
              <a:rPr lang="en-US" dirty="0" smtClean="0"/>
              <a:t>individual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Motivation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Notation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algorithm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1135151"/>
      </p:ext>
    </p:extLst>
  </p:cSld>
  <p:clrMapOvr>
    <a:masterClrMapping/>
  </p:clrMapOvr>
  <p:transition advTm="549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Individual responses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    = true unknown individual status of disease </a:t>
            </a:r>
            <a:r>
              <a:rPr lang="en-US" i="1" dirty="0" smtClean="0"/>
              <a:t>j</a:t>
            </a:r>
            <a:r>
              <a:rPr lang="en-US" dirty="0" smtClean="0"/>
              <a:t> for the </a:t>
            </a:r>
            <a:r>
              <a:rPr lang="en-US" i="1" dirty="0" err="1" smtClean="0"/>
              <a:t>i</a:t>
            </a:r>
            <a:r>
              <a:rPr lang="en-US" i="1" baseline="30000" dirty="0" err="1" smtClean="0"/>
              <a:t>th</a:t>
            </a:r>
            <a:r>
              <a:rPr lang="en-US" dirty="0" smtClean="0"/>
              <a:t> individual in </a:t>
            </a:r>
            <a:r>
              <a:rPr lang="en-US" i="1" dirty="0" err="1" smtClean="0"/>
              <a:t>k</a:t>
            </a:r>
            <a:r>
              <a:rPr lang="en-US" i="1" baseline="30000" dirty="0" err="1" smtClean="0"/>
              <a:t>th</a:t>
            </a:r>
            <a:r>
              <a:rPr lang="en-US" i="1" baseline="30000" dirty="0" smtClean="0"/>
              <a:t> </a:t>
            </a:r>
            <a:r>
              <a:rPr lang="en-US" dirty="0" smtClean="0"/>
              <a:t>group</a:t>
            </a:r>
          </a:p>
          <a:p>
            <a:pPr lvl="2"/>
            <a:r>
              <a:rPr lang="en-US" i="1" dirty="0" err="1" smtClean="0"/>
              <a:t>i</a:t>
            </a:r>
            <a:r>
              <a:rPr lang="en-US" dirty="0" smtClean="0"/>
              <a:t> = 1, …, </a:t>
            </a:r>
            <a:r>
              <a:rPr lang="en-US" i="1" dirty="0" err="1" smtClean="0"/>
              <a:t>I</a:t>
            </a:r>
            <a:r>
              <a:rPr lang="en-US" i="1" baseline="-25000" dirty="0" err="1" smtClean="0"/>
              <a:t>k</a:t>
            </a:r>
            <a:endParaRPr lang="en-US" i="1" dirty="0" smtClean="0"/>
          </a:p>
          <a:p>
            <a:pPr lvl="2"/>
            <a:r>
              <a:rPr lang="en-US" i="1" dirty="0" smtClean="0"/>
              <a:t>j</a:t>
            </a:r>
            <a:r>
              <a:rPr lang="en-US" dirty="0" smtClean="0"/>
              <a:t> = 1, …, </a:t>
            </a:r>
            <a:r>
              <a:rPr lang="en-US" i="1" dirty="0" smtClean="0"/>
              <a:t>J</a:t>
            </a:r>
          </a:p>
          <a:p>
            <a:pPr lvl="2"/>
            <a:r>
              <a:rPr lang="en-US" i="1" dirty="0" smtClean="0"/>
              <a:t>k</a:t>
            </a:r>
            <a:r>
              <a:rPr lang="en-US" dirty="0" smtClean="0"/>
              <a:t> = 1, …, </a:t>
            </a:r>
            <a:r>
              <a:rPr lang="en-US" i="1" dirty="0" smtClean="0"/>
              <a:t>K</a:t>
            </a:r>
          </a:p>
          <a:p>
            <a:pPr lvl="1"/>
            <a:r>
              <a:rPr lang="en-US" dirty="0" smtClean="0"/>
              <a:t>           (1) for negative (positive) response</a:t>
            </a:r>
          </a:p>
          <a:p>
            <a:pPr lvl="1"/>
            <a:r>
              <a:rPr lang="en-US" dirty="0" smtClean="0"/>
              <a:t>Likely correlated across </a:t>
            </a:r>
            <a:r>
              <a:rPr lang="en-US" i="1" dirty="0" smtClean="0"/>
              <a:t>j</a:t>
            </a:r>
            <a:r>
              <a:rPr lang="en-US" dirty="0" smtClean="0"/>
              <a:t> = </a:t>
            </a:r>
            <a:r>
              <a:rPr lang="en-US" dirty="0"/>
              <a:t>1, …, </a:t>
            </a:r>
            <a:r>
              <a:rPr lang="en-US" i="1" dirty="0" smtClean="0"/>
              <a:t>J</a:t>
            </a:r>
          </a:p>
          <a:p>
            <a:pPr lvl="1"/>
            <a:r>
              <a:rPr lang="en-US" i="1" dirty="0" smtClean="0"/>
              <a:t>                                 </a:t>
            </a:r>
            <a:r>
              <a:rPr lang="en-US" dirty="0" smtClean="0"/>
              <a:t>for covariates </a:t>
            </a:r>
            <a:endParaRPr lang="en-US" dirty="0"/>
          </a:p>
          <a:p>
            <a:r>
              <a:rPr lang="en-US" dirty="0" smtClean="0"/>
              <a:t>Model: </a:t>
            </a:r>
          </a:p>
          <a:p>
            <a:r>
              <a:rPr lang="en-US" dirty="0" smtClean="0"/>
              <a:t>Problem:      are not observed in group testing when no retests are performed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555230"/>
              </p:ext>
            </p:extLst>
          </p:nvPr>
        </p:nvGraphicFramePr>
        <p:xfrm>
          <a:off x="2151888" y="484632"/>
          <a:ext cx="3714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6" name="Equation" r:id="rId5" imgW="368280" imgH="457200" progId="Equation.DSMT4">
                  <p:embed/>
                </p:oleObj>
              </mc:Choice>
              <mc:Fallback>
                <p:oleObj name="Equation" r:id="rId5" imgW="368280" imgH="457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1888" y="484632"/>
                        <a:ext cx="371475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79576"/>
              </p:ext>
            </p:extLst>
          </p:nvPr>
        </p:nvGraphicFramePr>
        <p:xfrm>
          <a:off x="2112264" y="2590800"/>
          <a:ext cx="85883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7" name="Equation" r:id="rId7" imgW="850680" imgH="457200" progId="Equation.DSMT4">
                  <p:embed/>
                </p:oleObj>
              </mc:Choice>
              <mc:Fallback>
                <p:oleObj name="Equation" r:id="rId7" imgW="85068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2264" y="2590800"/>
                        <a:ext cx="858837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920044"/>
              </p:ext>
            </p:extLst>
          </p:nvPr>
        </p:nvGraphicFramePr>
        <p:xfrm>
          <a:off x="2108200" y="3505200"/>
          <a:ext cx="2459038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8" name="Equation" r:id="rId9" imgW="2438280" imgH="457200" progId="Equation.DSMT4">
                  <p:embed/>
                </p:oleObj>
              </mc:Choice>
              <mc:Fallback>
                <p:oleObj name="Equation" r:id="rId9" imgW="243828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8200" y="3505200"/>
                        <a:ext cx="2459038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013907"/>
              </p:ext>
            </p:extLst>
          </p:nvPr>
        </p:nvGraphicFramePr>
        <p:xfrm>
          <a:off x="2657856" y="3962400"/>
          <a:ext cx="505936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9" name="Equation" r:id="rId11" imgW="5016240" imgH="419040" progId="Equation.DSMT4">
                  <p:embed/>
                </p:oleObj>
              </mc:Choice>
              <mc:Fallback>
                <p:oleObj name="Equation" r:id="rId11" imgW="501624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7856" y="3962400"/>
                        <a:ext cx="5059362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989065"/>
              </p:ext>
            </p:extLst>
          </p:nvPr>
        </p:nvGraphicFramePr>
        <p:xfrm>
          <a:off x="2895600" y="4367657"/>
          <a:ext cx="3714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70" name="Equation" r:id="rId13" imgW="368280" imgH="457200" progId="Equation.DSMT4">
                  <p:embed/>
                </p:oleObj>
              </mc:Choice>
              <mc:Fallback>
                <p:oleObj name="Equation" r:id="rId13" imgW="36828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367657"/>
                        <a:ext cx="371475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Notation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algorithm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624094"/>
              </p:ext>
            </p:extLst>
          </p:nvPr>
        </p:nvGraphicFramePr>
        <p:xfrm>
          <a:off x="6397752" y="3523488"/>
          <a:ext cx="240823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71" name="Equation" r:id="rId15" imgW="2387520" imgH="419040" progId="Equation.DSMT4">
                  <p:embed/>
                </p:oleObj>
              </mc:Choice>
              <mc:Fallback>
                <p:oleObj name="Equation" r:id="rId15" imgW="238752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7752" y="3523488"/>
                        <a:ext cx="2408238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244745512"/>
      </p:ext>
    </p:extLst>
  </p:cSld>
  <p:clrMapOvr>
    <a:masterClrMapping/>
  </p:clrMapOvr>
  <p:transition advTm="843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 responses</a:t>
            </a:r>
          </a:p>
          <a:p>
            <a:pPr lvl="1"/>
            <a:r>
              <a:rPr lang="en-US" i="1" dirty="0" err="1" smtClean="0"/>
              <a:t>Z</a:t>
            </a:r>
            <a:r>
              <a:rPr lang="en-US" i="1" baseline="-25000" dirty="0" err="1" smtClean="0"/>
              <a:t>jk</a:t>
            </a:r>
            <a:r>
              <a:rPr lang="en-US" dirty="0" smtClean="0"/>
              <a:t> = observable </a:t>
            </a:r>
            <a:r>
              <a:rPr lang="en-US" dirty="0"/>
              <a:t>group </a:t>
            </a:r>
            <a:r>
              <a:rPr lang="en-US" dirty="0" smtClean="0"/>
              <a:t>response for </a:t>
            </a:r>
            <a:r>
              <a:rPr lang="en-US" dirty="0"/>
              <a:t>disease </a:t>
            </a:r>
            <a:r>
              <a:rPr lang="en-US" i="1" dirty="0"/>
              <a:t>j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dirty="0"/>
              <a:t>group </a:t>
            </a:r>
            <a:r>
              <a:rPr lang="en-US" i="1" dirty="0"/>
              <a:t>k</a:t>
            </a:r>
          </a:p>
          <a:p>
            <a:pPr lvl="2"/>
            <a:r>
              <a:rPr lang="en-US" i="1" dirty="0" smtClean="0"/>
              <a:t>j</a:t>
            </a:r>
            <a:r>
              <a:rPr lang="en-US" dirty="0" smtClean="0"/>
              <a:t> </a:t>
            </a:r>
            <a:r>
              <a:rPr lang="en-US" dirty="0"/>
              <a:t>= 1, …, </a:t>
            </a:r>
            <a:r>
              <a:rPr lang="en-US" i="1" dirty="0"/>
              <a:t>J</a:t>
            </a:r>
          </a:p>
          <a:p>
            <a:pPr lvl="2"/>
            <a:r>
              <a:rPr lang="en-US" i="1" dirty="0"/>
              <a:t>k</a:t>
            </a:r>
            <a:r>
              <a:rPr lang="en-US" dirty="0"/>
              <a:t> = 1, …, </a:t>
            </a:r>
            <a:r>
              <a:rPr lang="en-US" i="1" dirty="0"/>
              <a:t>K</a:t>
            </a:r>
          </a:p>
          <a:p>
            <a:pPr lvl="1"/>
            <a:r>
              <a:rPr lang="en-US" i="1" dirty="0" err="1"/>
              <a:t>Z</a:t>
            </a:r>
            <a:r>
              <a:rPr lang="en-US" i="1" baseline="-25000" dirty="0" err="1"/>
              <a:t>jk</a:t>
            </a:r>
            <a:r>
              <a:rPr lang="en-US" dirty="0"/>
              <a:t> </a:t>
            </a:r>
            <a:r>
              <a:rPr lang="en-US" dirty="0" smtClean="0"/>
              <a:t>= 0 (1) </a:t>
            </a:r>
            <a:r>
              <a:rPr lang="en-US" dirty="0"/>
              <a:t>for negative (positive) response</a:t>
            </a:r>
          </a:p>
          <a:p>
            <a:pPr lvl="1"/>
            <a:r>
              <a:rPr lang="en-US" dirty="0"/>
              <a:t>Likely correlated across </a:t>
            </a:r>
            <a:r>
              <a:rPr lang="en-US" i="1" dirty="0"/>
              <a:t>j</a:t>
            </a:r>
            <a:r>
              <a:rPr lang="en-US" dirty="0"/>
              <a:t> = 1, …, </a:t>
            </a:r>
            <a:r>
              <a:rPr lang="en-US" i="1" dirty="0"/>
              <a:t>J</a:t>
            </a:r>
          </a:p>
          <a:p>
            <a:pPr lvl="1"/>
            <a:r>
              <a:rPr lang="en-US" i="1" dirty="0" smtClean="0">
                <a:sym typeface="Symbol"/>
              </a:rPr>
              <a:t></a:t>
            </a:r>
            <a:r>
              <a:rPr lang="en-US" i="1" baseline="-25000" dirty="0" err="1" smtClean="0">
                <a:sym typeface="Symbol"/>
              </a:rPr>
              <a:t>jk</a:t>
            </a:r>
            <a:r>
              <a:rPr lang="en-US" i="1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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err="1" smtClean="0"/>
              <a:t>Z</a:t>
            </a:r>
            <a:r>
              <a:rPr lang="en-US" i="1" baseline="-25000" dirty="0" err="1" smtClean="0"/>
              <a:t>jk</a:t>
            </a:r>
            <a:r>
              <a:rPr lang="en-US" dirty="0" smtClean="0"/>
              <a:t> = 1)</a:t>
            </a:r>
          </a:p>
          <a:p>
            <a:r>
              <a:rPr lang="en-US" dirty="0" smtClean="0"/>
              <a:t>Testing error</a:t>
            </a:r>
          </a:p>
          <a:p>
            <a:pPr lvl="1"/>
            <a:r>
              <a:rPr lang="en-US" dirty="0" smtClean="0"/>
              <a:t>      = true group response</a:t>
            </a:r>
          </a:p>
          <a:p>
            <a:pPr lvl="1"/>
            <a:r>
              <a:rPr lang="en-US" i="1" dirty="0" smtClean="0">
                <a:sym typeface="Symbol"/>
              </a:rPr>
              <a:t></a:t>
            </a:r>
            <a:r>
              <a:rPr lang="en-US" i="1" baseline="-25000" dirty="0" smtClean="0">
                <a:sym typeface="Symbol"/>
              </a:rPr>
              <a:t>j</a:t>
            </a:r>
            <a:r>
              <a:rPr lang="en-US" dirty="0" smtClean="0">
                <a:sym typeface="Symbol"/>
              </a:rPr>
              <a:t> = 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(</a:t>
            </a:r>
            <a:r>
              <a:rPr lang="en-US" i="1" dirty="0" err="1"/>
              <a:t>Z</a:t>
            </a:r>
            <a:r>
              <a:rPr lang="en-US" i="1" baseline="-25000" dirty="0" err="1"/>
              <a:t>jk</a:t>
            </a:r>
            <a:r>
              <a:rPr lang="en-US" dirty="0"/>
              <a:t> = </a:t>
            </a:r>
            <a:r>
              <a:rPr lang="en-US" dirty="0" smtClean="0"/>
              <a:t>1 |      = 1)</a:t>
            </a:r>
            <a:endParaRPr lang="en-US" dirty="0"/>
          </a:p>
          <a:p>
            <a:pPr lvl="1"/>
            <a:r>
              <a:rPr lang="en-US" i="1" dirty="0" smtClean="0">
                <a:sym typeface="Symbol"/>
              </a:rPr>
              <a:t></a:t>
            </a:r>
            <a:r>
              <a:rPr lang="en-US" i="1" baseline="-25000" dirty="0" smtClean="0">
                <a:sym typeface="Symbol"/>
              </a:rPr>
              <a:t>j</a:t>
            </a:r>
            <a:r>
              <a:rPr lang="en-US" dirty="0" smtClean="0">
                <a:sym typeface="Symbol"/>
              </a:rPr>
              <a:t> = 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(</a:t>
            </a:r>
            <a:r>
              <a:rPr lang="en-US" i="1" dirty="0" err="1"/>
              <a:t>Z</a:t>
            </a:r>
            <a:r>
              <a:rPr lang="en-US" i="1" baseline="-25000" dirty="0" err="1"/>
              <a:t>jk</a:t>
            </a:r>
            <a:r>
              <a:rPr lang="en-US" dirty="0"/>
              <a:t> = </a:t>
            </a:r>
            <a:r>
              <a:rPr lang="en-US" dirty="0" smtClean="0"/>
              <a:t>0 </a:t>
            </a:r>
            <a:r>
              <a:rPr lang="en-US" dirty="0"/>
              <a:t>|      </a:t>
            </a:r>
            <a:r>
              <a:rPr lang="en-US" dirty="0" smtClean="0"/>
              <a:t>= </a:t>
            </a:r>
            <a:r>
              <a:rPr lang="en-US" dirty="0"/>
              <a:t>0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Relationship between individual and groups: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521896"/>
              </p:ext>
            </p:extLst>
          </p:nvPr>
        </p:nvGraphicFramePr>
        <p:xfrm>
          <a:off x="1794701" y="5330825"/>
          <a:ext cx="462438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499" name="Equation" r:id="rId5" imgW="4584600" imgH="457200" progId="Equation.DSMT4">
                  <p:embed/>
                </p:oleObj>
              </mc:Choice>
              <mc:Fallback>
                <p:oleObj name="Equation" r:id="rId5" imgW="4584600" imgH="457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4701" y="5330825"/>
                        <a:ext cx="4624387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548193"/>
              </p:ext>
            </p:extLst>
          </p:nvPr>
        </p:nvGraphicFramePr>
        <p:xfrm>
          <a:off x="2133600" y="3556889"/>
          <a:ext cx="411162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500" name="Equation" r:id="rId7" imgW="406080" imgH="457200" progId="Equation.DSMT4">
                  <p:embed/>
                </p:oleObj>
              </mc:Choice>
              <mc:Fallback>
                <p:oleObj name="Equation" r:id="rId7" imgW="40608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556889"/>
                        <a:ext cx="411162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052919"/>
              </p:ext>
            </p:extLst>
          </p:nvPr>
        </p:nvGraphicFramePr>
        <p:xfrm>
          <a:off x="3936999" y="4004733"/>
          <a:ext cx="411163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501" name="Equation" r:id="rId9" imgW="406080" imgH="457200" progId="Equation.DSMT4">
                  <p:embed/>
                </p:oleObj>
              </mc:Choice>
              <mc:Fallback>
                <p:oleObj name="Equation" r:id="rId9" imgW="406080" imgH="457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6999" y="4004733"/>
                        <a:ext cx="411163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080504"/>
              </p:ext>
            </p:extLst>
          </p:nvPr>
        </p:nvGraphicFramePr>
        <p:xfrm>
          <a:off x="3878615" y="4441712"/>
          <a:ext cx="411163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502" name="Equation" r:id="rId11" imgW="406224" imgH="457002" progId="Equation.DSMT4">
                  <p:embed/>
                </p:oleObj>
              </mc:Choice>
              <mc:Fallback>
                <p:oleObj name="Equation" r:id="rId11" imgW="406224" imgH="457002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8615" y="4441712"/>
                        <a:ext cx="411163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Notation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algorithm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827994"/>
              </p:ext>
            </p:extLst>
          </p:nvPr>
        </p:nvGraphicFramePr>
        <p:xfrm>
          <a:off x="1828800" y="5715000"/>
          <a:ext cx="4291013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503" name="Equation" r:id="rId12" imgW="4254480" imgH="520560" progId="Equation.DSMT4">
                  <p:embed/>
                </p:oleObj>
              </mc:Choice>
              <mc:Fallback>
                <p:oleObj name="Equation" r:id="rId12" imgW="4254480" imgH="5205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715000"/>
                        <a:ext cx="4291013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369009369"/>
      </p:ext>
    </p:extLst>
  </p:cSld>
  <p:clrMapOvr>
    <a:masterClrMapping/>
  </p:clrMapOvr>
  <p:transition advTm="10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Expectation-Solution </a:t>
            </a:r>
            <a:r>
              <a:rPr lang="en-US" dirty="0"/>
              <a:t>algorithm (</a:t>
            </a:r>
            <a:r>
              <a:rPr lang="en-US" dirty="0" err="1" smtClean="0"/>
              <a:t>Elashoff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Ryan, 2004</a:t>
            </a:r>
            <a:r>
              <a:rPr lang="en-US" dirty="0"/>
              <a:t>) </a:t>
            </a:r>
          </a:p>
          <a:p>
            <a:pPr lvl="1"/>
            <a:r>
              <a:rPr lang="en-US" dirty="0" smtClean="0"/>
              <a:t>Generalization </a:t>
            </a:r>
            <a:r>
              <a:rPr lang="en-US" dirty="0"/>
              <a:t>of GEE </a:t>
            </a:r>
            <a:r>
              <a:rPr lang="en-US" dirty="0" smtClean="0"/>
              <a:t>methodology and </a:t>
            </a:r>
            <a:r>
              <a:rPr lang="en-US" dirty="0"/>
              <a:t>EM </a:t>
            </a:r>
            <a:r>
              <a:rPr lang="en-US" dirty="0" smtClean="0"/>
              <a:t>algorithm</a:t>
            </a:r>
            <a:endParaRPr lang="en-US" dirty="0"/>
          </a:p>
          <a:p>
            <a:r>
              <a:rPr lang="en-US" dirty="0"/>
              <a:t>Write </a:t>
            </a:r>
            <a:r>
              <a:rPr lang="en-US" dirty="0" smtClean="0"/>
              <a:t>generalized </a:t>
            </a:r>
            <a:r>
              <a:rPr lang="en-US" dirty="0"/>
              <a:t>estimating equations in terms of </a:t>
            </a:r>
          </a:p>
          <a:p>
            <a:pPr lvl="1"/>
            <a:r>
              <a:rPr lang="en-US" dirty="0" smtClean="0"/>
              <a:t>Usual form: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where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is </a:t>
            </a:r>
            <a:r>
              <a:rPr lang="en-US" dirty="0"/>
              <a:t>not observed </a:t>
            </a: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2980576"/>
              </p:ext>
            </p:extLst>
          </p:nvPr>
        </p:nvGraphicFramePr>
        <p:xfrm>
          <a:off x="2203450" y="1811338"/>
          <a:ext cx="4575175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59" name="Equation" r:id="rId5" imgW="4520880" imgH="622080" progId="Equation.DSMT4">
                  <p:embed/>
                </p:oleObj>
              </mc:Choice>
              <mc:Fallback>
                <p:oleObj name="Equation" r:id="rId5" imgW="452088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3450" y="1811338"/>
                        <a:ext cx="4575175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9712944"/>
              </p:ext>
            </p:extLst>
          </p:nvPr>
        </p:nvGraphicFramePr>
        <p:xfrm>
          <a:off x="2567354" y="5017477"/>
          <a:ext cx="40862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0" name="Equation" r:id="rId7" imgW="4038480" imgH="419040" progId="Equation.DSMT4">
                  <p:embed/>
                </p:oleObj>
              </mc:Choice>
              <mc:Fallback>
                <p:oleObj name="Equation" r:id="rId7" imgW="403848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7354" y="5017477"/>
                        <a:ext cx="40862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53339"/>
              </p:ext>
            </p:extLst>
          </p:nvPr>
        </p:nvGraphicFramePr>
        <p:xfrm>
          <a:off x="2570895" y="3429000"/>
          <a:ext cx="203041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1" name="Equation" r:id="rId9" imgW="2006280" imgH="380880" progId="Equation.DSMT4">
                  <p:embed/>
                </p:oleObj>
              </mc:Choice>
              <mc:Fallback>
                <p:oleObj name="Equation" r:id="rId9" imgW="2006280" imgH="3808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895" y="3429000"/>
                        <a:ext cx="2030413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9748204"/>
              </p:ext>
            </p:extLst>
          </p:nvPr>
        </p:nvGraphicFramePr>
        <p:xfrm>
          <a:off x="2590800" y="2590800"/>
          <a:ext cx="23907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2" name="Equation" r:id="rId11" imgW="2361960" imgH="380880" progId="Equation.DSMT4">
                  <p:embed/>
                </p:oleObj>
              </mc:Choice>
              <mc:Fallback>
                <p:oleObj name="Equation" r:id="rId11" imgW="2361960" imgH="38088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590800"/>
                        <a:ext cx="239077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202166"/>
              </p:ext>
            </p:extLst>
          </p:nvPr>
        </p:nvGraphicFramePr>
        <p:xfrm>
          <a:off x="2579077" y="3815862"/>
          <a:ext cx="3636963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3" name="Equation" r:id="rId13" imgW="3593880" imgH="419040" progId="Equation.DSMT4">
                  <p:embed/>
                </p:oleObj>
              </mc:Choice>
              <mc:Fallback>
                <p:oleObj name="Equation" r:id="rId13" imgW="3593880" imgH="41904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9077" y="3815862"/>
                        <a:ext cx="3636963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217012"/>
              </p:ext>
            </p:extLst>
          </p:nvPr>
        </p:nvGraphicFramePr>
        <p:xfrm>
          <a:off x="2579077" y="4191000"/>
          <a:ext cx="3071813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4" name="Equation" r:id="rId15" imgW="3035160" imgH="507960" progId="Equation.DSMT4">
                  <p:embed/>
                </p:oleObj>
              </mc:Choice>
              <mc:Fallback>
                <p:oleObj name="Equation" r:id="rId15" imgW="3035160" imgH="50796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9077" y="4191000"/>
                        <a:ext cx="3071813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990129"/>
              </p:ext>
            </p:extLst>
          </p:nvPr>
        </p:nvGraphicFramePr>
        <p:xfrm>
          <a:off x="2560637" y="4659313"/>
          <a:ext cx="4830763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5" name="Equation" r:id="rId17" imgW="4775040" imgH="342720" progId="Equation.DSMT4">
                  <p:embed/>
                </p:oleObj>
              </mc:Choice>
              <mc:Fallback>
                <p:oleObj name="Equation" r:id="rId17" imgW="4775040" imgH="34272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637" y="4659313"/>
                        <a:ext cx="4830763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algorithm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4970736"/>
              </p:ext>
            </p:extLst>
          </p:nvPr>
        </p:nvGraphicFramePr>
        <p:xfrm>
          <a:off x="8010525" y="926123"/>
          <a:ext cx="3714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6" name="Equation" r:id="rId19" imgW="368300" imgH="457200" progId="Equation.DSMT4">
                  <p:embed/>
                </p:oleObj>
              </mc:Choice>
              <mc:Fallback>
                <p:oleObj name="Equation" r:id="rId19" imgW="368300" imgH="457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0525" y="926123"/>
                        <a:ext cx="371475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4073028"/>
              </p:ext>
            </p:extLst>
          </p:nvPr>
        </p:nvGraphicFramePr>
        <p:xfrm>
          <a:off x="2590800" y="3008313"/>
          <a:ext cx="23272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7" name="Equation" r:id="rId21" imgW="2298600" imgH="380880" progId="Equation.DSMT4">
                  <p:embed/>
                </p:oleObj>
              </mc:Choice>
              <mc:Fallback>
                <p:oleObj name="Equation" r:id="rId21" imgW="2298600" imgH="38088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008313"/>
                        <a:ext cx="232727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7671189"/>
              </p:ext>
            </p:extLst>
          </p:nvPr>
        </p:nvGraphicFramePr>
        <p:xfrm>
          <a:off x="2567353" y="5407025"/>
          <a:ext cx="19526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8" name="Equation" r:id="rId23" imgW="1930320" imgH="380880" progId="Equation.DSMT4">
                  <p:embed/>
                </p:oleObj>
              </mc:Choice>
              <mc:Fallback>
                <p:oleObj name="Equation" r:id="rId23" imgW="1930320" imgH="3808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7353" y="5407025"/>
                        <a:ext cx="19526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114418"/>
              </p:ext>
            </p:extLst>
          </p:nvPr>
        </p:nvGraphicFramePr>
        <p:xfrm>
          <a:off x="1706880" y="5759313"/>
          <a:ext cx="3714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9" name="Equation" r:id="rId25" imgW="368300" imgH="457200" progId="Equation.DSMT4">
                  <p:embed/>
                </p:oleObj>
              </mc:Choice>
              <mc:Fallback>
                <p:oleObj name="Equation" r:id="rId25" imgW="368300" imgH="457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6880" y="5759313"/>
                        <a:ext cx="371475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7237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727"/>
    </mc:Choice>
    <mc:Fallback xmlns="">
      <p:transition spd="slow" advTm="1017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E-Step</a:t>
            </a:r>
            <a:endParaRPr lang="en-US" dirty="0"/>
          </a:p>
          <a:p>
            <a:pPr lvl="1"/>
            <a:r>
              <a:rPr lang="en-US" dirty="0" smtClean="0"/>
              <a:t>Replace       with </a:t>
            </a:r>
          </a:p>
          <a:p>
            <a:pPr lvl="1"/>
            <a:r>
              <a:rPr lang="en-US" dirty="0" smtClean="0"/>
              <a:t>Closed form expressions exist: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Expectations can be modified for other group testing protocols</a:t>
            </a:r>
          </a:p>
          <a:p>
            <a:r>
              <a:rPr lang="en-US" dirty="0" smtClean="0"/>
              <a:t>S-Step – solve for vector of parameters    in</a:t>
            </a:r>
          </a:p>
          <a:p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where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Iterate between E and S-steps until convergence</a:t>
            </a:r>
          </a:p>
          <a:p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8891631"/>
              </p:ext>
            </p:extLst>
          </p:nvPr>
        </p:nvGraphicFramePr>
        <p:xfrm>
          <a:off x="3200400" y="486508"/>
          <a:ext cx="3714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29" name="Equation" r:id="rId5" imgW="368280" imgH="457200" progId="Equation.DSMT4">
                  <p:embed/>
                </p:oleObj>
              </mc:Choice>
              <mc:Fallback>
                <p:oleObj name="Equation" r:id="rId5" imgW="36828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86508"/>
                        <a:ext cx="371475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574071"/>
              </p:ext>
            </p:extLst>
          </p:nvPr>
        </p:nvGraphicFramePr>
        <p:xfrm>
          <a:off x="4273550" y="493713"/>
          <a:ext cx="1344613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0" name="Equation" r:id="rId7" imgW="1333440" imgH="457200" progId="Equation.DSMT4">
                  <p:embed/>
                </p:oleObj>
              </mc:Choice>
              <mc:Fallback>
                <p:oleObj name="Equation" r:id="rId7" imgW="1333440" imgH="4572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3550" y="493713"/>
                        <a:ext cx="1344613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004281"/>
              </p:ext>
            </p:extLst>
          </p:nvPr>
        </p:nvGraphicFramePr>
        <p:xfrm>
          <a:off x="2438400" y="1333310"/>
          <a:ext cx="2843212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1" name="Equation" r:id="rId9" imgW="2819160" imgH="876240" progId="Equation.DSMT4">
                  <p:embed/>
                </p:oleObj>
              </mc:Choice>
              <mc:Fallback>
                <p:oleObj name="Equation" r:id="rId9" imgW="2819160" imgH="8762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333310"/>
                        <a:ext cx="2843212" cy="881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374546"/>
              </p:ext>
            </p:extLst>
          </p:nvPr>
        </p:nvGraphicFramePr>
        <p:xfrm>
          <a:off x="2438400" y="2227397"/>
          <a:ext cx="3495675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2" name="Equation" r:id="rId11" imgW="3466800" imgH="876240" progId="Equation.DSMT4">
                  <p:embed/>
                </p:oleObj>
              </mc:Choice>
              <mc:Fallback>
                <p:oleObj name="Equation" r:id="rId11" imgW="3466800" imgH="87624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227397"/>
                        <a:ext cx="3495675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41"/>
          <p:cNvSpPr txBox="1">
            <a:spLocks noChangeArrowheads="1"/>
          </p:cNvSpPr>
          <p:nvPr/>
        </p:nvSpPr>
        <p:spPr bwMode="auto">
          <a:xfrm>
            <a:off x="36576" y="1045464"/>
            <a:ext cx="11887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Outline</a:t>
            </a:r>
            <a:endParaRPr lang="en-US" sz="1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Motivation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Notation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ES algorithm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Simulations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Application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Discussion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539995"/>
              </p:ext>
            </p:extLst>
          </p:nvPr>
        </p:nvGraphicFramePr>
        <p:xfrm>
          <a:off x="2074863" y="4364038"/>
          <a:ext cx="538480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3" name="Equation" r:id="rId13" imgW="4838400" imgH="622080" progId="Equation.DSMT4">
                  <p:embed/>
                </p:oleObj>
              </mc:Choice>
              <mc:Fallback>
                <p:oleObj name="Equation" r:id="rId13" imgW="4838400" imgH="6220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4863" y="4364038"/>
                        <a:ext cx="5384800" cy="690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2612003"/>
              </p:ext>
            </p:extLst>
          </p:nvPr>
        </p:nvGraphicFramePr>
        <p:xfrm>
          <a:off x="2133600" y="5101416"/>
          <a:ext cx="420211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4" name="Equation" r:id="rId15" imgW="4152600" imgH="419040" progId="Equation.DSMT4">
                  <p:embed/>
                </p:oleObj>
              </mc:Choice>
              <mc:Fallback>
                <p:oleObj name="Equation" r:id="rId15" imgW="415260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101416"/>
                        <a:ext cx="4202113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295763"/>
              </p:ext>
            </p:extLst>
          </p:nvPr>
        </p:nvGraphicFramePr>
        <p:xfrm>
          <a:off x="6511925" y="3991815"/>
          <a:ext cx="26987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5" name="Equation" r:id="rId17" imgW="266400" imgH="330120" progId="Equation.DSMT4">
                  <p:embed/>
                </p:oleObj>
              </mc:Choice>
              <mc:Fallback>
                <p:oleObj name="Equation" r:id="rId17" imgW="266400" imgH="33012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1925" y="3991815"/>
                        <a:ext cx="269875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727"/>
    </mc:Choice>
    <mc:Fallback xmlns="">
      <p:transition spd="slow" advTm="997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|18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8|13.3|32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|12.3|18.2|9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|11.7|10.9|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25|43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3|21.3|36|16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8.7|9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|4.4|8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|1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3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|20.9|31.8|12.9|23.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3|68.5|2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|22.3|19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5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9|27|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13|13.7|1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7|9.7|4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|38.4|19.8|19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6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19561</TotalTime>
  <Words>1444</Words>
  <Application>Microsoft Office PowerPoint</Application>
  <PresentationFormat>On-screen Show (4:3)</PresentationFormat>
  <Paragraphs>505</Paragraphs>
  <Slides>22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Wingdings</vt:lpstr>
      <vt:lpstr>Symbol</vt:lpstr>
      <vt:lpstr>Times New Roman</vt:lpstr>
      <vt:lpstr>Default Design</vt:lpstr>
      <vt:lpstr>Equation</vt:lpstr>
      <vt:lpstr>Marginal Regression Models for Multiple-Disease  Group Testing Data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Marginal Regression Models for Multiple-Disease  Group Testing Data  </vt:lpstr>
    </vt:vector>
  </TitlesOfParts>
  <Company>UNL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bilder</dc:creator>
  <cp:lastModifiedBy>Chris2</cp:lastModifiedBy>
  <cp:revision>1434</cp:revision>
  <cp:lastPrinted>2012-03-31T22:16:38Z</cp:lastPrinted>
  <dcterms:created xsi:type="dcterms:W3CDTF">2006-09-22T19:17:55Z</dcterms:created>
  <dcterms:modified xsi:type="dcterms:W3CDTF">2013-01-10T22:19:17Z</dcterms:modified>
</cp:coreProperties>
</file>